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86" r:id="rId3"/>
    <p:sldId id="391" r:id="rId4"/>
    <p:sldId id="379" r:id="rId5"/>
    <p:sldId id="343" r:id="rId6"/>
    <p:sldId id="378" r:id="rId7"/>
    <p:sldId id="370" r:id="rId8"/>
    <p:sldId id="372" r:id="rId9"/>
    <p:sldId id="373" r:id="rId10"/>
    <p:sldId id="374" r:id="rId11"/>
    <p:sldId id="386" r:id="rId12"/>
    <p:sldId id="376" r:id="rId13"/>
    <p:sldId id="388" r:id="rId14"/>
    <p:sldId id="389" r:id="rId15"/>
    <p:sldId id="390" r:id="rId16"/>
    <p:sldId id="328" r:id="rId17"/>
    <p:sldId id="371" r:id="rId18"/>
    <p:sldId id="364" r:id="rId19"/>
    <p:sldId id="360" r:id="rId20"/>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FF0066"/>
    <a:srgbClr val="414141"/>
    <a:srgbClr val="00649D"/>
    <a:srgbClr val="008CCB"/>
    <a:srgbClr val="1E1E1E"/>
    <a:srgbClr val="FDB813"/>
    <a:srgbClr val="A9B533"/>
    <a:srgbClr val="FFFFFF"/>
    <a:srgbClr val="D9223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91" autoAdjust="0"/>
    <p:restoredTop sz="87797" autoAdjust="0"/>
  </p:normalViewPr>
  <p:slideViewPr>
    <p:cSldViewPr snapToGrid="0">
      <p:cViewPr varScale="1">
        <p:scale>
          <a:sx n="64" d="100"/>
          <a:sy n="64" d="100"/>
        </p:scale>
        <p:origin x="-306" y="-96"/>
      </p:cViewPr>
      <p:guideLst>
        <p:guide orient="horz" pos="2340"/>
        <p:guide orient="horz" pos="1394"/>
        <p:guide orient="horz" pos="3407"/>
        <p:guide pos="5414"/>
        <p:guide pos="3222"/>
        <p:guide pos="5230"/>
        <p:guide pos="70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4BD8BE7-2CEE-4CB9-9ABE-658F4AD66801}" type="datetimeFigureOut">
              <a:rPr lang="en-US" smtClean="0"/>
              <a:pPr/>
              <a:t>11/29/2010</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708EA56A-F1B3-4F1F-ACD0-DEC49C4A85D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08EA56A-F1B3-4F1F-ACD0-DEC49C4A85DD}"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ED7A195-7192-4057-AFA4-BFF6E2F8FC3E}" type="slidenum">
              <a:rPr lang="en-US" smtClean="0"/>
              <a:pPr/>
              <a:t>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latin typeface="Arial" charset="0"/>
            </a:endParaRPr>
          </a:p>
        </p:txBody>
      </p:sp>
      <p:sp>
        <p:nvSpPr>
          <p:cNvPr id="49157" name="Rectangle 4"/>
          <p:cNvSpPr>
            <a:spLocks noChangeArrowheads="1"/>
          </p:cNvSpPr>
          <p:nvPr/>
        </p:nvSpPr>
        <p:spPr bwMode="auto">
          <a:xfrm>
            <a:off x="847780" y="4536043"/>
            <a:ext cx="5545760" cy="4154488"/>
          </a:xfrm>
          <a:prstGeom prst="rect">
            <a:avLst/>
          </a:prstGeom>
          <a:noFill/>
          <a:ln w="9525">
            <a:noFill/>
            <a:miter lim="800000"/>
            <a:headEnd/>
            <a:tailEnd/>
          </a:ln>
        </p:spPr>
        <p:txBody>
          <a:bodyPr lIns="93631" tIns="46814" rIns="93631" bIns="46814"/>
          <a:lstStyle/>
          <a:p>
            <a:pPr algn="ctr">
              <a:spcBef>
                <a:spcPct val="30000"/>
              </a:spcBef>
            </a:pPr>
            <a:endParaRPr lang="en-US" sz="1200" dirty="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708EA56A-F1B3-4F1F-ACD0-DEC49C4A85D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0E4FE2-2595-4541-ADFB-BD7ABD9405A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1A6EF3-57F5-4BF6-A117-51A17EF05D69}" type="slidenum">
              <a:rPr lang="en-US"/>
              <a:pPr>
                <a:defRPr/>
              </a:pPr>
              <a:t>7</a:t>
            </a:fld>
            <a:endParaRPr lang="en-US" dirty="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Times" charset="0"/>
                <a:ea typeface="ＭＳ Ｐゴシック" pitchFamily="34" charset="-128"/>
              </a:rPr>
              <a:t>Show e-nodes and d-nodes, then click and say that they’re the same binary</a:t>
            </a:r>
          </a:p>
        </p:txBody>
      </p:sp>
      <p:sp>
        <p:nvSpPr>
          <p:cNvPr id="23556" name="Slide Number Placeholder 3"/>
          <p:cNvSpPr>
            <a:spLocks noGrp="1"/>
          </p:cNvSpPr>
          <p:nvPr>
            <p:ph type="sldNum" sz="quarter" idx="5"/>
          </p:nvPr>
        </p:nvSpPr>
        <p:spPr>
          <a:noFill/>
        </p:spPr>
        <p:txBody>
          <a:bodyPr/>
          <a:lstStyle/>
          <a:p>
            <a:fld id="{0D7D540F-8DA5-4B4B-AE56-AE2689C4CB5B}" type="slidenum">
              <a:rPr lang="en-US"/>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Times" charset="0"/>
                <a:ea typeface="ＭＳ Ｐゴシック" pitchFamily="34" charset="-128"/>
              </a:rPr>
              <a:t>Show e-nodes and d-nodes, then click and say that they’re the same binary</a:t>
            </a:r>
          </a:p>
        </p:txBody>
      </p:sp>
      <p:sp>
        <p:nvSpPr>
          <p:cNvPr id="23556" name="Slide Number Placeholder 3"/>
          <p:cNvSpPr>
            <a:spLocks noGrp="1"/>
          </p:cNvSpPr>
          <p:nvPr>
            <p:ph type="sldNum" sz="quarter" idx="5"/>
          </p:nvPr>
        </p:nvSpPr>
        <p:spPr>
          <a:noFill/>
        </p:spPr>
        <p:txBody>
          <a:bodyPr/>
          <a:lstStyle/>
          <a:p>
            <a:fld id="{0D7D540F-8DA5-4B4B-AE56-AE2689C4CB5B}" type="slidenum">
              <a:rPr lang="en-US"/>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4367719"/>
            <a:ext cx="9144000" cy="249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371600" y="4818433"/>
            <a:ext cx="7010400" cy="609600"/>
          </a:xfrm>
        </p:spPr>
        <p:txBody>
          <a:bodyPr anchor="b" anchorCtr="0"/>
          <a:lstStyle>
            <a:lvl1pPr>
              <a:defRPr b="0">
                <a:solidFill>
                  <a:schemeClr val="tx1"/>
                </a:solidFill>
              </a:defRPr>
            </a:lvl1pPr>
          </a:lstStyle>
          <a:p>
            <a:r>
              <a:rPr lang="en-US" dirty="0" smtClean="0"/>
              <a:t>Presentation Title</a:t>
            </a:r>
            <a:endParaRPr lang="en-US" dirty="0"/>
          </a:p>
        </p:txBody>
      </p:sp>
      <p:pic>
        <p:nvPicPr>
          <p:cNvPr id="6" name="Picture 5" descr="ML_cover.png"/>
          <p:cNvPicPr>
            <a:picLocks noChangeAspect="1"/>
          </p:cNvPicPr>
          <p:nvPr userDrawn="1"/>
        </p:nvPicPr>
        <p:blipFill>
          <a:blip r:embed="rId2" cstate="print"/>
          <a:stretch>
            <a:fillRect/>
          </a:stretch>
        </p:blipFill>
        <p:spPr>
          <a:xfrm>
            <a:off x="0" y="0"/>
            <a:ext cx="9144000" cy="4357116"/>
          </a:xfrm>
          <a:prstGeom prst="rect">
            <a:avLst/>
          </a:prstGeom>
        </p:spPr>
      </p:pic>
      <p:sp>
        <p:nvSpPr>
          <p:cNvPr id="8" name="Rectangle 5"/>
          <p:cNvSpPr>
            <a:spLocks noGrp="1" noChangeArrowheads="1"/>
          </p:cNvSpPr>
          <p:nvPr>
            <p:ph type="subTitle" idx="1" hasCustomPrompt="1"/>
          </p:nvPr>
        </p:nvSpPr>
        <p:spPr>
          <a:xfrm>
            <a:off x="1371600" y="5587058"/>
            <a:ext cx="7010400" cy="784557"/>
          </a:xfrm>
        </p:spPr>
        <p:txBody>
          <a:bodyPr anchor="t" anchorCtr="0">
            <a:noAutofit/>
          </a:bodyPr>
          <a:lstStyle>
            <a:lvl1pPr marL="0" indent="0">
              <a:buFont typeface="Wingdings" pitchFamily="2" charset="2"/>
              <a:buNone/>
              <a:defRPr sz="2000">
                <a:solidFill>
                  <a:schemeClr val="tx1"/>
                </a:solidFill>
              </a:defRPr>
            </a:lvl1pPr>
          </a:lstStyle>
          <a:p>
            <a:r>
              <a:rPr lang="en-US" dirty="0" smtClean="0"/>
              <a:t>Subtitle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pic>
        <p:nvPicPr>
          <p:cNvPr id="9" name="Picture 8" descr="ML_inside.png"/>
          <p:cNvPicPr>
            <a:picLocks noChangeAspect="1"/>
          </p:cNvPicPr>
          <p:nvPr userDrawn="1"/>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981200"/>
            <a:ext cx="7620000"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631825" indent="-233363">
              <a:spcBef>
                <a:spcPts val="600"/>
              </a:spcBef>
              <a:defRPr>
                <a:solidFill>
                  <a:schemeClr val="tx1"/>
                </a:solidFill>
                <a:latin typeface="Tahoma" pitchFamily="34" charset="0"/>
                <a:ea typeface="Tahoma" pitchFamily="34" charset="0"/>
                <a:cs typeface="Tahoma" pitchFamily="34" charset="0"/>
              </a:defRPr>
            </a:lvl2pPr>
            <a:lvl3pPr marL="914400" indent="-223838">
              <a:spcBef>
                <a:spcPts val="600"/>
              </a:spcBef>
              <a:defRPr sz="1600">
                <a:solidFill>
                  <a:schemeClr val="tx1"/>
                </a:solidFill>
                <a:latin typeface="Tahoma" pitchFamily="34" charset="0"/>
                <a:ea typeface="Tahoma" pitchFamily="34" charset="0"/>
                <a:cs typeface="Tahoma" pitchFamily="34" charset="0"/>
              </a:defRPr>
            </a:lvl3pPr>
            <a:lvl4pPr marL="1147763" indent="-233363">
              <a:spcBef>
                <a:spcPts val="600"/>
              </a:spcBef>
              <a:buClr>
                <a:schemeClr val="tx2"/>
              </a:buClr>
              <a:defRPr sz="1400">
                <a:solidFill>
                  <a:schemeClr val="tx1"/>
                </a:solidFill>
                <a:latin typeface="Tahoma" pitchFamily="34" charset="0"/>
                <a:ea typeface="Tahoma" pitchFamily="34" charset="0"/>
                <a:cs typeface="Tahoma"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Red Subhead, Content">
    <p:spTree>
      <p:nvGrpSpPr>
        <p:cNvPr id="1" name=""/>
        <p:cNvGrpSpPr/>
        <p:nvPr/>
      </p:nvGrpSpPr>
      <p:grpSpPr>
        <a:xfrm>
          <a:off x="0" y="0"/>
          <a:ext cx="0" cy="0"/>
          <a:chOff x="0" y="0"/>
          <a:chExt cx="0" cy="0"/>
        </a:xfrm>
      </p:grpSpPr>
      <p:pic>
        <p:nvPicPr>
          <p:cNvPr id="3" name="Picture 2" descr="ML_inside.png"/>
          <p:cNvPicPr>
            <a:picLocks noChangeAspect="1"/>
          </p:cNvPicPr>
          <p:nvPr userDrawn="1"/>
        </p:nvPicPr>
        <p:blipFill>
          <a:blip r:embed="rId2" cstate="print"/>
          <a:stretch>
            <a:fillRect/>
          </a:stretch>
        </p:blipFill>
        <p:spPr>
          <a:xfrm>
            <a:off x="0" y="0"/>
            <a:ext cx="9144000" cy="1243584"/>
          </a:xfrm>
          <a:prstGeom prst="rect">
            <a:avLst/>
          </a:prstGeom>
        </p:spPr>
      </p:pic>
      <p:sp>
        <p:nvSpPr>
          <p:cNvPr id="5"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838200" y="1981200"/>
            <a:ext cx="7620000"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631825" indent="-233363">
              <a:spcBef>
                <a:spcPts val="600"/>
              </a:spcBef>
              <a:defRPr>
                <a:solidFill>
                  <a:schemeClr val="tx1"/>
                </a:solidFill>
                <a:latin typeface="Tahoma" pitchFamily="34" charset="0"/>
                <a:ea typeface="Tahoma" pitchFamily="34" charset="0"/>
                <a:cs typeface="Tahoma" pitchFamily="34" charset="0"/>
              </a:defRPr>
            </a:lvl2pPr>
            <a:lvl3pPr marL="914400" indent="-223838">
              <a:spcBef>
                <a:spcPts val="600"/>
              </a:spcBef>
              <a:defRPr sz="1600">
                <a:solidFill>
                  <a:schemeClr val="tx1"/>
                </a:solidFill>
                <a:latin typeface="Tahoma" pitchFamily="34" charset="0"/>
                <a:ea typeface="Tahoma" pitchFamily="34" charset="0"/>
                <a:cs typeface="Tahoma" pitchFamily="34" charset="0"/>
              </a:defRPr>
            </a:lvl3pPr>
            <a:lvl4pPr marL="1147763" indent="-233363">
              <a:spcBef>
                <a:spcPts val="600"/>
              </a:spcBef>
              <a:buClr>
                <a:schemeClr val="tx2"/>
              </a:buClr>
              <a:defRPr sz="1400">
                <a:solidFill>
                  <a:schemeClr val="tx1"/>
                </a:solidFill>
                <a:latin typeface="Tahoma" pitchFamily="34" charset="0"/>
                <a:ea typeface="Tahoma" pitchFamily="34" charset="0"/>
                <a:cs typeface="Tahoma"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10"/>
          <p:cNvSpPr>
            <a:spLocks noGrp="1"/>
          </p:cNvSpPr>
          <p:nvPr>
            <p:ph type="body" sz="quarter" idx="10"/>
          </p:nvPr>
        </p:nvSpPr>
        <p:spPr>
          <a:xfrm>
            <a:off x="854481" y="1337617"/>
            <a:ext cx="7620000" cy="543202"/>
          </a:xfrm>
        </p:spPr>
        <p:txBody>
          <a:bodyPr anchor="b" anchorCtr="0">
            <a:noAutofit/>
          </a:bodyPr>
          <a:lstStyle>
            <a:lvl1pPr>
              <a:buFontTx/>
              <a:buNone/>
              <a:defRPr sz="2200" b="1">
                <a:solidFill>
                  <a:schemeClr val="tx2"/>
                </a:solidFill>
              </a:defRPr>
            </a:lvl1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with Heading">
    <p:spTree>
      <p:nvGrpSpPr>
        <p:cNvPr id="1" name=""/>
        <p:cNvGrpSpPr/>
        <p:nvPr/>
      </p:nvGrpSpPr>
      <p:grpSpPr>
        <a:xfrm>
          <a:off x="0" y="0"/>
          <a:ext cx="0" cy="0"/>
          <a:chOff x="0" y="0"/>
          <a:chExt cx="0" cy="0"/>
        </a:xfrm>
      </p:grpSpPr>
      <p:pic>
        <p:nvPicPr>
          <p:cNvPr id="9" name="Picture 8" descr="ML_inside.png"/>
          <p:cNvPicPr>
            <a:picLocks noChangeAspect="1"/>
          </p:cNvPicPr>
          <p:nvPr userDrawn="1"/>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199"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idx="10"/>
          </p:nvPr>
        </p:nvSpPr>
        <p:spPr>
          <a:xfrm>
            <a:off x="5105400"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Text Placeholder 10"/>
          <p:cNvSpPr>
            <a:spLocks noGrp="1"/>
          </p:cNvSpPr>
          <p:nvPr>
            <p:ph type="body" sz="quarter" idx="11" hasCustomPrompt="1"/>
          </p:nvPr>
        </p:nvSpPr>
        <p:spPr>
          <a:xfrm>
            <a:off x="854481" y="1395985"/>
            <a:ext cx="3445145" cy="543202"/>
          </a:xfrm>
        </p:spPr>
        <p:txBody>
          <a:bodyPr anchor="b" anchorCtr="0">
            <a:noAutofit/>
          </a:bodyPr>
          <a:lstStyle>
            <a:lvl1pPr>
              <a:buFontTx/>
              <a:buNone/>
              <a:defRPr sz="2000" b="1">
                <a:solidFill>
                  <a:schemeClr val="tx2"/>
                </a:solidFill>
              </a:defRPr>
            </a:lvl1pPr>
          </a:lstStyle>
          <a:p>
            <a:pPr lvl="0"/>
            <a:r>
              <a:rPr lang="en-US" dirty="0" smtClean="0"/>
              <a:t>Click to edit text styles</a:t>
            </a:r>
          </a:p>
        </p:txBody>
      </p:sp>
      <p:sp>
        <p:nvSpPr>
          <p:cNvPr id="13" name="Text Placeholder 10"/>
          <p:cNvSpPr>
            <a:spLocks noGrp="1"/>
          </p:cNvSpPr>
          <p:nvPr>
            <p:ph type="body" sz="quarter" idx="12" hasCustomPrompt="1"/>
          </p:nvPr>
        </p:nvSpPr>
        <p:spPr>
          <a:xfrm>
            <a:off x="5105400" y="1395985"/>
            <a:ext cx="3445145" cy="543202"/>
          </a:xfrm>
        </p:spPr>
        <p:txBody>
          <a:bodyPr anchor="b" anchorCtr="0">
            <a:noAutofit/>
          </a:bodyPr>
          <a:lstStyle>
            <a:lvl1pPr>
              <a:buFontTx/>
              <a:buNone/>
              <a:defRPr sz="2000" b="1">
                <a:solidFill>
                  <a:schemeClr val="tx2"/>
                </a:solidFill>
              </a:defRPr>
            </a:lvl1pPr>
          </a:lstStyle>
          <a:p>
            <a:pPr lvl="0"/>
            <a:r>
              <a:rPr lang="en-US" dirty="0" smtClean="0"/>
              <a:t>Click to edit text styles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No Heading">
    <p:spTree>
      <p:nvGrpSpPr>
        <p:cNvPr id="1" name=""/>
        <p:cNvGrpSpPr/>
        <p:nvPr/>
      </p:nvGrpSpPr>
      <p:grpSpPr>
        <a:xfrm>
          <a:off x="0" y="0"/>
          <a:ext cx="0" cy="0"/>
          <a:chOff x="0" y="0"/>
          <a:chExt cx="0" cy="0"/>
        </a:xfrm>
      </p:grpSpPr>
      <p:pic>
        <p:nvPicPr>
          <p:cNvPr id="9" name="Picture 8" descr="ML_inside.png"/>
          <p:cNvPicPr>
            <a:picLocks noChangeAspect="1"/>
          </p:cNvPicPr>
          <p:nvPr userDrawn="1"/>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199"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idx="10"/>
          </p:nvPr>
        </p:nvSpPr>
        <p:spPr>
          <a:xfrm>
            <a:off x="5105400"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9" name="Picture 8" descr="ML_inside.png"/>
          <p:cNvPicPr>
            <a:picLocks noChangeAspect="1"/>
          </p:cNvPicPr>
          <p:nvPr userDrawn="1"/>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496455" cy="792162"/>
          </a:xfrm>
        </p:spPr>
        <p:txBody>
          <a:bodyPr>
            <a:noAutofit/>
          </a:bodyPr>
          <a:lstStyle>
            <a:lvl1pPr>
              <a:defRPr sz="3000">
                <a:solidFill>
                  <a:schemeClr val="tx1">
                    <a:lumMod val="50000"/>
                  </a:schemeClr>
                </a:solidFill>
              </a:defRPr>
            </a:lvl1pPr>
          </a:lstStyle>
          <a:p>
            <a:r>
              <a:rPr lang="en-US"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Closing Slide">
    <p:spTree>
      <p:nvGrpSpPr>
        <p:cNvPr id="1" name=""/>
        <p:cNvGrpSpPr/>
        <p:nvPr/>
      </p:nvGrpSpPr>
      <p:grpSpPr>
        <a:xfrm>
          <a:off x="0" y="0"/>
          <a:ext cx="0" cy="0"/>
          <a:chOff x="0" y="0"/>
          <a:chExt cx="0" cy="0"/>
        </a:xfrm>
      </p:grpSpPr>
      <p:pic>
        <p:nvPicPr>
          <p:cNvPr id="6" name="Picture 5" descr="ML_closingFooter.png"/>
          <p:cNvPicPr>
            <a:picLocks noChangeAspect="1"/>
          </p:cNvPicPr>
          <p:nvPr userDrawn="1"/>
        </p:nvPicPr>
        <p:blipFill>
          <a:blip r:embed="rId2" cstate="print"/>
          <a:stretch>
            <a:fillRect/>
          </a:stretch>
        </p:blipFill>
        <p:spPr>
          <a:xfrm>
            <a:off x="0" y="5829300"/>
            <a:ext cx="9144000" cy="1028700"/>
          </a:xfrm>
          <a:prstGeom prst="rect">
            <a:avLst/>
          </a:prstGeom>
        </p:spPr>
      </p:pic>
      <p:pic>
        <p:nvPicPr>
          <p:cNvPr id="5" name="Picture 4" descr="ML_closing.png"/>
          <p:cNvPicPr>
            <a:picLocks noChangeAspect="1"/>
          </p:cNvPicPr>
          <p:nvPr userDrawn="1"/>
        </p:nvPicPr>
        <p:blipFill>
          <a:blip r:embed="rId3" cstate="print"/>
          <a:stretch>
            <a:fillRect/>
          </a:stretch>
        </p:blipFill>
        <p:spPr>
          <a:xfrm>
            <a:off x="0" y="0"/>
            <a:ext cx="9144000" cy="2299716"/>
          </a:xfrm>
          <a:prstGeom prst="rect">
            <a:avLst/>
          </a:prstGeom>
        </p:spPr>
      </p:pic>
      <p:sp>
        <p:nvSpPr>
          <p:cNvPr id="10" name="Text Placeholder 9"/>
          <p:cNvSpPr>
            <a:spLocks noGrp="1"/>
          </p:cNvSpPr>
          <p:nvPr>
            <p:ph type="body" sz="quarter" idx="10" hasCustomPrompt="1"/>
          </p:nvPr>
        </p:nvSpPr>
        <p:spPr>
          <a:xfrm>
            <a:off x="838200" y="2819400"/>
            <a:ext cx="7010400" cy="914400"/>
          </a:xfrm>
        </p:spPr>
        <p:txBody>
          <a:bodyPr>
            <a:noAutofit/>
          </a:bodyPr>
          <a:lstStyle>
            <a:lvl1pPr>
              <a:buFontTx/>
              <a:buNone/>
              <a:defRPr sz="3000" b="0">
                <a:solidFill>
                  <a:schemeClr val="tx1"/>
                </a:solidFill>
              </a:defRPr>
            </a:lvl1pPr>
          </a:lstStyle>
          <a:p>
            <a:pPr lvl="0"/>
            <a:r>
              <a:rPr lang="en-US" dirty="0" smtClean="0"/>
              <a:t>Section Break/Closing</a:t>
            </a:r>
            <a:endParaRPr lang="en-US" dirty="0"/>
          </a:p>
        </p:txBody>
      </p:sp>
      <p:sp>
        <p:nvSpPr>
          <p:cNvPr id="8" name="Text Placeholder 7"/>
          <p:cNvSpPr>
            <a:spLocks noGrp="1"/>
          </p:cNvSpPr>
          <p:nvPr>
            <p:ph type="body" sz="quarter" idx="11"/>
          </p:nvPr>
        </p:nvSpPr>
        <p:spPr>
          <a:xfrm>
            <a:off x="864744" y="3736184"/>
            <a:ext cx="6985477" cy="1293016"/>
          </a:xfrm>
        </p:spPr>
        <p:txBody>
          <a:bodyPr/>
          <a:lstStyle>
            <a:lvl1pPr>
              <a:buNone/>
              <a:defRPr>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6477000" cy="7921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600200"/>
            <a:ext cx="76200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descr="ML_footer.png"/>
          <p:cNvPicPr>
            <a:picLocks noChangeAspect="1"/>
          </p:cNvPicPr>
          <p:nvPr/>
        </p:nvPicPr>
        <p:blipFill>
          <a:blip r:embed="rId9" cstate="print"/>
          <a:srcRect b="10639"/>
          <a:stretch>
            <a:fillRect/>
          </a:stretch>
        </p:blipFill>
        <p:spPr>
          <a:xfrm>
            <a:off x="0" y="6286016"/>
            <a:ext cx="9144000" cy="571984"/>
          </a:xfrm>
          <a:prstGeom prst="rect">
            <a:avLst/>
          </a:prstGeom>
        </p:spPr>
      </p:pic>
      <p:sp>
        <p:nvSpPr>
          <p:cNvPr id="7" name="Text Box 9"/>
          <p:cNvSpPr txBox="1">
            <a:spLocks noChangeArrowheads="1"/>
          </p:cNvSpPr>
          <p:nvPr/>
        </p:nvSpPr>
        <p:spPr bwMode="auto">
          <a:xfrm>
            <a:off x="956341" y="6541648"/>
            <a:ext cx="590154" cy="107722"/>
          </a:xfrm>
          <a:prstGeom prst="rect">
            <a:avLst/>
          </a:prstGeom>
          <a:noFill/>
          <a:ln w="9525">
            <a:noFill/>
            <a:miter lim="800000"/>
            <a:headEnd/>
            <a:tailEnd/>
          </a:ln>
          <a:effectLst/>
        </p:spPr>
        <p:txBody>
          <a:bodyPr wrap="square" lIns="0" tIns="0" rIns="0" bIns="0">
            <a:spAutoFit/>
          </a:bodyPr>
          <a:lstStyle/>
          <a:p>
            <a:pPr algn="l" eaLnBrk="0" hangingPunct="0">
              <a:defRPr/>
            </a:pPr>
            <a:r>
              <a:rPr lang="en-US" sz="700" b="0" dirty="0">
                <a:solidFill>
                  <a:schemeClr val="tx1"/>
                </a:solidFill>
                <a:latin typeface="Tahoma" pitchFamily="34" charset="0"/>
                <a:ea typeface="Tahoma" pitchFamily="34" charset="0"/>
                <a:cs typeface="Tahoma" pitchFamily="34" charset="0"/>
              </a:rPr>
              <a:t>Slide </a:t>
            </a:r>
            <a:fld id="{92ADAD9A-D5B6-4FC0-8BC7-FA47E32F82D3}" type="slidenum">
              <a:rPr lang="en-US" sz="700" b="0">
                <a:solidFill>
                  <a:schemeClr val="tx1"/>
                </a:solidFill>
                <a:latin typeface="Tahoma" pitchFamily="34" charset="0"/>
                <a:ea typeface="Tahoma" pitchFamily="34" charset="0"/>
                <a:cs typeface="Tahoma" pitchFamily="34" charset="0"/>
              </a:rPr>
              <a:pPr algn="l" eaLnBrk="0" hangingPunct="0">
                <a:defRPr/>
              </a:pPr>
              <a:t>‹#›</a:t>
            </a:fld>
            <a:endParaRPr lang="en-US" sz="700" b="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1395912" y="6495692"/>
            <a:ext cx="4572000" cy="200055"/>
          </a:xfrm>
          <a:prstGeom prst="rect">
            <a:avLst/>
          </a:prstGeom>
        </p:spPr>
        <p:txBody>
          <a:bodyPr>
            <a:spAutoFit/>
          </a:bodyPr>
          <a:lstStyle/>
          <a:p>
            <a:r>
              <a:rPr lang="en-US" sz="700" dirty="0" smtClean="0">
                <a:solidFill>
                  <a:schemeClr val="tx1"/>
                </a:solidFill>
                <a:latin typeface="Tahoma" pitchFamily="34" charset="0"/>
                <a:ea typeface="Tahoma" pitchFamily="34" charset="0"/>
                <a:cs typeface="Tahoma" pitchFamily="34" charset="0"/>
              </a:rPr>
              <a:t>Copyright © 2010 MarkLogic</a:t>
            </a:r>
            <a:r>
              <a:rPr lang="en-US" sz="700" baseline="30000" dirty="0" smtClean="0">
                <a:solidFill>
                  <a:schemeClr val="tx1"/>
                </a:solidFill>
                <a:latin typeface="Tahoma" pitchFamily="34" charset="0"/>
                <a:ea typeface="Tahoma" pitchFamily="34" charset="0"/>
                <a:cs typeface="Tahoma" pitchFamily="34" charset="0"/>
              </a:rPr>
              <a:t>®</a:t>
            </a:r>
            <a:r>
              <a:rPr lang="en-US" sz="700" dirty="0" smtClean="0">
                <a:solidFill>
                  <a:schemeClr val="tx1"/>
                </a:solidFill>
                <a:latin typeface="Tahoma" pitchFamily="34" charset="0"/>
                <a:ea typeface="Tahoma" pitchFamily="34" charset="0"/>
                <a:cs typeface="Tahoma" pitchFamily="34" charset="0"/>
              </a:rPr>
              <a:t> Corporation. All rights reserved.</a:t>
            </a:r>
            <a:endParaRPr lang="en-US" sz="700" dirty="0">
              <a:solidFill>
                <a:schemeClr val="tx1"/>
              </a:solidFill>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9" r:id="rId5"/>
    <p:sldLayoutId id="2147483655" r:id="rId6"/>
    <p:sldLayoutId id="2147483651" r:id="rId7"/>
  </p:sldLayoutIdLst>
  <p:transition spd="med"/>
  <p:hf hdr="0" ftr="0" dt="0"/>
  <p:txStyles>
    <p:titleStyle>
      <a:lvl1pPr algn="l" defTabSz="914400" rtl="0" eaLnBrk="1" latinLnBrk="0" hangingPunct="1">
        <a:spcBef>
          <a:spcPct val="0"/>
        </a:spcBef>
        <a:buNone/>
        <a:defRPr sz="2700" b="1" kern="1200">
          <a:solidFill>
            <a:schemeClr val="tx1">
              <a:lumMod val="50000"/>
            </a:schemeClr>
          </a:solidFill>
          <a:latin typeface="Tahoma" pitchFamily="34" charset="0"/>
          <a:ea typeface="Tahoma" pitchFamily="34" charset="0"/>
          <a:cs typeface="Tahoma" pitchFamily="34" charset="0"/>
        </a:defRPr>
      </a:lvl1pPr>
    </p:titleStyle>
    <p:bodyStyle>
      <a:lvl1pPr marL="225425" indent="-225425" algn="l" defTabSz="914400" rtl="0" eaLnBrk="1" latinLnBrk="0" hangingPunct="1">
        <a:spcBef>
          <a:spcPct val="20000"/>
        </a:spcBef>
        <a:buClr>
          <a:schemeClr val="tx2"/>
        </a:buClr>
        <a:buSzPct val="10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631825" indent="-233363" algn="l" defTabSz="914400" rtl="0" eaLnBrk="1" latinLnBrk="0" hangingPunct="1">
        <a:spcBef>
          <a:spcPct val="20000"/>
        </a:spcBef>
        <a:buClr>
          <a:schemeClr val="tx2"/>
        </a:buClr>
        <a:buSzPct val="100000"/>
        <a:buFont typeface="Wingdings" pitchFamily="2" charset="2"/>
        <a:buChar char="§"/>
        <a:defRPr sz="1800" kern="1200">
          <a:solidFill>
            <a:schemeClr val="tx1"/>
          </a:solidFill>
          <a:latin typeface="Tahoma" pitchFamily="34" charset="0"/>
          <a:ea typeface="Tahoma" pitchFamily="34" charset="0"/>
          <a:cs typeface="Tahoma" pitchFamily="34" charset="0"/>
        </a:defRPr>
      </a:lvl2pPr>
      <a:lvl3pPr marL="1089025" indent="-174625" algn="l" defTabSz="914400" rtl="0" eaLnBrk="1" latinLnBrk="0" hangingPunct="1">
        <a:spcBef>
          <a:spcPct val="20000"/>
        </a:spcBef>
        <a:buClr>
          <a:schemeClr val="tx2"/>
        </a:buClr>
        <a:buSzPct val="100000"/>
        <a:buFont typeface="Wingdings" pitchFamily="2" charset="2"/>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E1E1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chor="t" anchorCtr="0"/>
          <a:lstStyle/>
          <a:p>
            <a:r>
              <a:rPr lang="en-US" dirty="0" smtClean="0"/>
              <a:t>Introduction to MarkLogic 4.2</a:t>
            </a:r>
            <a:endParaRPr lang="en-US" dirty="0"/>
          </a:p>
        </p:txBody>
      </p:sp>
      <p:sp>
        <p:nvSpPr>
          <p:cNvPr id="12" name="Subtitle 11"/>
          <p:cNvSpPr>
            <a:spLocks noGrp="1"/>
          </p:cNvSpPr>
          <p:nvPr>
            <p:ph type="subTitle" idx="1"/>
          </p:nvPr>
        </p:nvSpPr>
        <p:spPr/>
        <p:txBody>
          <a:bodyPr/>
          <a:lstStyle/>
          <a:p>
            <a:r>
              <a:rPr lang="en-US" dirty="0" smtClean="0"/>
              <a:t>Kenneth Chestnut, Vice President of Product Marketing</a:t>
            </a:r>
          </a:p>
          <a:p>
            <a:r>
              <a:rPr lang="en-US" dirty="0" smtClean="0"/>
              <a:t>October 2010</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a:xfrm>
            <a:off x="838199" y="1837261"/>
            <a:ext cx="4123268" cy="4144963"/>
          </a:xfrm>
        </p:spPr>
        <p:txBody>
          <a:bodyPr/>
          <a:lstStyle/>
          <a:p>
            <a:r>
              <a:rPr lang="en-US" dirty="0" smtClean="0"/>
              <a:t>Selective replication of documents or parts of documents across databases</a:t>
            </a:r>
          </a:p>
          <a:p>
            <a:pPr marL="225425" lvl="1" indent="-225425"/>
            <a:r>
              <a:rPr lang="en-US" sz="2000" dirty="0" smtClean="0"/>
              <a:t>Transform information as it is distributed</a:t>
            </a:r>
            <a:endParaRPr lang="en-US" dirty="0" smtClean="0"/>
          </a:p>
          <a:p>
            <a:r>
              <a:rPr lang="en-US" dirty="0" smtClean="0"/>
              <a:t>Key points:</a:t>
            </a:r>
          </a:p>
          <a:p>
            <a:pPr lvl="1"/>
            <a:r>
              <a:rPr lang="en-US" dirty="0" smtClean="0"/>
              <a:t>Implement replication as part of an enterprise-grade disaster recovery solution</a:t>
            </a:r>
          </a:p>
          <a:p>
            <a:pPr lvl="1"/>
            <a:r>
              <a:rPr lang="en-US" dirty="0" smtClean="0"/>
              <a:t>Provide selective information sharing in secure or regulated environments</a:t>
            </a:r>
          </a:p>
          <a:p>
            <a:pPr lvl="1"/>
            <a:r>
              <a:rPr lang="en-US" dirty="0" smtClean="0"/>
              <a:t>Geographically distribute information</a:t>
            </a:r>
          </a:p>
        </p:txBody>
      </p:sp>
      <p:sp>
        <p:nvSpPr>
          <p:cNvPr id="7" name="Content Placeholder 6"/>
          <p:cNvSpPr>
            <a:spLocks noGrp="1"/>
          </p:cNvSpPr>
          <p:nvPr>
            <p:ph idx="10"/>
          </p:nvPr>
        </p:nvSpPr>
        <p:spPr/>
        <p:txBody>
          <a:bodyPr/>
          <a:lstStyle/>
          <a:p>
            <a:endParaRPr lang="en-US" dirty="0"/>
          </a:p>
        </p:txBody>
      </p:sp>
      <p:grpSp>
        <p:nvGrpSpPr>
          <p:cNvPr id="9" name="Group 8"/>
          <p:cNvGrpSpPr/>
          <p:nvPr/>
        </p:nvGrpSpPr>
        <p:grpSpPr>
          <a:xfrm>
            <a:off x="5114925" y="1837375"/>
            <a:ext cx="3813285" cy="2613975"/>
            <a:chOff x="928048" y="1636292"/>
            <a:chExt cx="7287904" cy="4409672"/>
          </a:xfrm>
        </p:grpSpPr>
        <p:pic>
          <p:nvPicPr>
            <p:cNvPr id="10" name="Picture 2" descr="X:\MarkLogic\User Conference\2009\map.png"/>
            <p:cNvPicPr>
              <a:picLocks noChangeAspect="1" noChangeArrowheads="1"/>
            </p:cNvPicPr>
            <p:nvPr/>
          </p:nvPicPr>
          <p:blipFill>
            <a:blip r:embed="rId2" cstate="print"/>
            <a:srcRect l="8873" r="6332" b="13788"/>
            <a:stretch>
              <a:fillRect/>
            </a:stretch>
          </p:blipFill>
          <p:spPr bwMode="auto">
            <a:xfrm>
              <a:off x="928048" y="1636292"/>
              <a:ext cx="7287904" cy="4409672"/>
            </a:xfrm>
            <a:prstGeom prst="rect">
              <a:avLst/>
            </a:prstGeom>
            <a:ln>
              <a:noFill/>
            </a:ln>
            <a:effectLst>
              <a:outerShdw blurRad="190500" algn="tl" rotWithShape="0">
                <a:srgbClr val="000000">
                  <a:alpha val="70000"/>
                </a:srgbClr>
              </a:outerShdw>
            </a:effectLst>
          </p:spPr>
        </p:pic>
        <p:cxnSp>
          <p:nvCxnSpPr>
            <p:cNvPr id="11" name="Straight Arrow Connector 10"/>
            <p:cNvCxnSpPr>
              <a:cxnSpLocks noChangeShapeType="1"/>
              <a:stCxn id="19" idx="0"/>
              <a:endCxn id="17" idx="3"/>
            </p:cNvCxnSpPr>
            <p:nvPr/>
          </p:nvCxnSpPr>
          <p:spPr bwMode="auto">
            <a:xfrm rot="16200000" flipV="1">
              <a:off x="5191379" y="3052765"/>
              <a:ext cx="887573" cy="1396471"/>
            </a:xfrm>
            <a:prstGeom prst="straightConnector1">
              <a:avLst/>
            </a:prstGeom>
            <a:noFill/>
            <a:ln w="38100">
              <a:solidFill>
                <a:srgbClr val="C00000"/>
              </a:solidFill>
              <a:round/>
              <a:headEnd/>
              <a:tailEnd type="arrow" w="med" len="med"/>
            </a:ln>
          </p:spPr>
        </p:cxnSp>
        <p:cxnSp>
          <p:nvCxnSpPr>
            <p:cNvPr id="12" name="Straight Arrow Connector 11"/>
            <p:cNvCxnSpPr>
              <a:cxnSpLocks noChangeShapeType="1"/>
            </p:cNvCxnSpPr>
            <p:nvPr/>
          </p:nvCxnSpPr>
          <p:spPr bwMode="auto">
            <a:xfrm>
              <a:off x="2250436" y="4473251"/>
              <a:ext cx="3813667" cy="1588"/>
            </a:xfrm>
            <a:prstGeom prst="straightConnector1">
              <a:avLst/>
            </a:prstGeom>
            <a:noFill/>
            <a:ln w="38100">
              <a:solidFill>
                <a:srgbClr val="C00000"/>
              </a:solidFill>
              <a:round/>
              <a:headEnd/>
              <a:tailEnd type="arrow" w="med" len="med"/>
            </a:ln>
          </p:spPr>
        </p:cxnSp>
        <p:grpSp>
          <p:nvGrpSpPr>
            <p:cNvPr id="13" name="Group 14"/>
            <p:cNvGrpSpPr/>
            <p:nvPr/>
          </p:nvGrpSpPr>
          <p:grpSpPr>
            <a:xfrm>
              <a:off x="1711842" y="4194787"/>
              <a:ext cx="563526" cy="584791"/>
              <a:chOff x="4648200" y="4191000"/>
              <a:chExt cx="2167376" cy="1894368"/>
            </a:xfrm>
            <a:effectLst>
              <a:reflection blurRad="6350" stA="52000" endA="300" endPos="35000" dir="5400000" sy="-100000" algn="bl" rotWithShape="0"/>
            </a:effectLst>
          </p:grpSpPr>
          <p:pic>
            <p:nvPicPr>
              <p:cNvPr id="21" name="Picture 20" descr="MLServer_disc_icon_v2_2.png"/>
              <p:cNvPicPr>
                <a:picLocks noChangeAspect="1"/>
              </p:cNvPicPr>
              <p:nvPr/>
            </p:nvPicPr>
            <p:blipFill>
              <a:blip r:embed="rId3" cstate="print"/>
              <a:stretch>
                <a:fillRect/>
              </a:stretch>
            </p:blipFill>
            <p:spPr>
              <a:xfrm>
                <a:off x="4648200" y="4191000"/>
                <a:ext cx="2071485" cy="1804110"/>
              </a:xfrm>
              <a:prstGeom prst="rect">
                <a:avLst/>
              </a:prstGeom>
              <a:ln>
                <a:noFill/>
              </a:ln>
              <a:effectLst>
                <a:outerShdw blurRad="190500" algn="tl" rotWithShape="0">
                  <a:srgbClr val="000000">
                    <a:alpha val="70000"/>
                  </a:srgbClr>
                </a:outerShdw>
              </a:effectLst>
            </p:spPr>
          </p:pic>
          <p:pic>
            <p:nvPicPr>
              <p:cNvPr id="22" name="Picture 21" descr="MLServer_tree_icon.png"/>
              <p:cNvPicPr>
                <a:picLocks noChangeAspect="1"/>
              </p:cNvPicPr>
              <p:nvPr/>
            </p:nvPicPr>
            <p:blipFill>
              <a:blip r:embed="rId4" cstate="print"/>
              <a:stretch>
                <a:fillRect/>
              </a:stretch>
            </p:blipFill>
            <p:spPr>
              <a:xfrm>
                <a:off x="6163455" y="5433247"/>
                <a:ext cx="652121" cy="652121"/>
              </a:xfrm>
              <a:prstGeom prst="rect">
                <a:avLst/>
              </a:prstGeom>
              <a:ln>
                <a:noFill/>
              </a:ln>
              <a:effectLst>
                <a:outerShdw blurRad="190500" algn="tl" rotWithShape="0">
                  <a:srgbClr val="000000">
                    <a:alpha val="70000"/>
                  </a:srgbClr>
                </a:outerShdw>
              </a:effectLst>
            </p:spPr>
          </p:pic>
        </p:grpSp>
        <p:grpSp>
          <p:nvGrpSpPr>
            <p:cNvPr id="14" name="Group 14"/>
            <p:cNvGrpSpPr/>
            <p:nvPr/>
          </p:nvGrpSpPr>
          <p:grpSpPr>
            <a:xfrm>
              <a:off x="6064103" y="4194787"/>
              <a:ext cx="563526" cy="584791"/>
              <a:chOff x="4648200" y="4191000"/>
              <a:chExt cx="2167376" cy="1894368"/>
            </a:xfrm>
            <a:effectLst>
              <a:reflection blurRad="6350" stA="52000" endA="300" endPos="35000" dir="5400000" sy="-100000" algn="bl" rotWithShape="0"/>
            </a:effectLst>
          </p:grpSpPr>
          <p:pic>
            <p:nvPicPr>
              <p:cNvPr id="19" name="Picture 18" descr="MLServer_disc_icon_v2_2.png"/>
              <p:cNvPicPr>
                <a:picLocks noChangeAspect="1"/>
              </p:cNvPicPr>
              <p:nvPr/>
            </p:nvPicPr>
            <p:blipFill>
              <a:blip r:embed="rId3" cstate="print"/>
              <a:stretch>
                <a:fillRect/>
              </a:stretch>
            </p:blipFill>
            <p:spPr>
              <a:xfrm>
                <a:off x="4648200" y="4191000"/>
                <a:ext cx="2071485" cy="1804110"/>
              </a:xfrm>
              <a:prstGeom prst="rect">
                <a:avLst/>
              </a:prstGeom>
              <a:ln>
                <a:noFill/>
              </a:ln>
              <a:effectLst>
                <a:outerShdw blurRad="190500" algn="tl" rotWithShape="0">
                  <a:srgbClr val="000000">
                    <a:alpha val="70000"/>
                  </a:srgbClr>
                </a:outerShdw>
              </a:effectLst>
            </p:spPr>
          </p:pic>
          <p:pic>
            <p:nvPicPr>
              <p:cNvPr id="20" name="Picture 19" descr="MLServer_tree_icon.png"/>
              <p:cNvPicPr>
                <a:picLocks noChangeAspect="1"/>
              </p:cNvPicPr>
              <p:nvPr/>
            </p:nvPicPr>
            <p:blipFill>
              <a:blip r:embed="rId4" cstate="print"/>
              <a:stretch>
                <a:fillRect/>
              </a:stretch>
            </p:blipFill>
            <p:spPr>
              <a:xfrm>
                <a:off x="6163455" y="5433247"/>
                <a:ext cx="652121" cy="652121"/>
              </a:xfrm>
              <a:prstGeom prst="rect">
                <a:avLst/>
              </a:prstGeom>
              <a:ln>
                <a:noFill/>
              </a:ln>
              <a:effectLst>
                <a:outerShdw blurRad="190500" algn="tl" rotWithShape="0">
                  <a:srgbClr val="000000">
                    <a:alpha val="70000"/>
                  </a:srgbClr>
                </a:outerShdw>
              </a:effectLst>
            </p:spPr>
          </p:pic>
        </p:grpSp>
        <p:grpSp>
          <p:nvGrpSpPr>
            <p:cNvPr id="15" name="Group 14"/>
            <p:cNvGrpSpPr/>
            <p:nvPr/>
          </p:nvGrpSpPr>
          <p:grpSpPr>
            <a:xfrm>
              <a:off x="4398335" y="3028750"/>
              <a:ext cx="563526" cy="584791"/>
              <a:chOff x="4648200" y="4191000"/>
              <a:chExt cx="2167376" cy="1894368"/>
            </a:xfrm>
            <a:effectLst>
              <a:reflection blurRad="6350" stA="52000" endA="300" endPos="35000" dir="5400000" sy="-100000" algn="bl" rotWithShape="0"/>
            </a:effectLst>
          </p:grpSpPr>
          <p:pic>
            <p:nvPicPr>
              <p:cNvPr id="17" name="Picture 16" descr="MLServer_disc_icon_v2_2.png"/>
              <p:cNvPicPr>
                <a:picLocks noChangeAspect="1"/>
              </p:cNvPicPr>
              <p:nvPr/>
            </p:nvPicPr>
            <p:blipFill>
              <a:blip r:embed="rId3" cstate="print"/>
              <a:stretch>
                <a:fillRect/>
              </a:stretch>
            </p:blipFill>
            <p:spPr>
              <a:xfrm>
                <a:off x="4648200" y="4191000"/>
                <a:ext cx="2071485" cy="1804110"/>
              </a:xfrm>
              <a:prstGeom prst="rect">
                <a:avLst/>
              </a:prstGeom>
              <a:ln>
                <a:noFill/>
              </a:ln>
              <a:effectLst>
                <a:outerShdw blurRad="190500" algn="tl" rotWithShape="0">
                  <a:srgbClr val="000000">
                    <a:alpha val="70000"/>
                  </a:srgbClr>
                </a:outerShdw>
              </a:effectLst>
            </p:spPr>
          </p:pic>
          <p:pic>
            <p:nvPicPr>
              <p:cNvPr id="18" name="Picture 17" descr="MLServer_tree_icon.png"/>
              <p:cNvPicPr>
                <a:picLocks noChangeAspect="1"/>
              </p:cNvPicPr>
              <p:nvPr/>
            </p:nvPicPr>
            <p:blipFill>
              <a:blip r:embed="rId4" cstate="print"/>
              <a:stretch>
                <a:fillRect/>
              </a:stretch>
            </p:blipFill>
            <p:spPr>
              <a:xfrm>
                <a:off x="6163455" y="5433247"/>
                <a:ext cx="652121" cy="652121"/>
              </a:xfrm>
              <a:prstGeom prst="rect">
                <a:avLst/>
              </a:prstGeom>
              <a:ln>
                <a:noFill/>
              </a:ln>
              <a:effectLst>
                <a:outerShdw blurRad="190500" algn="tl" rotWithShape="0">
                  <a:srgbClr val="000000">
                    <a:alpha val="70000"/>
                  </a:srgbClr>
                </a:outerShdw>
              </a:effectLst>
            </p:spPr>
          </p:pic>
        </p:grpSp>
        <p:cxnSp>
          <p:nvCxnSpPr>
            <p:cNvPr id="16" name="Straight Arrow Connector 15"/>
            <p:cNvCxnSpPr>
              <a:cxnSpLocks noChangeShapeType="1"/>
              <a:stCxn id="17" idx="1"/>
              <a:endCxn id="21" idx="0"/>
            </p:cNvCxnSpPr>
            <p:nvPr/>
          </p:nvCxnSpPr>
          <p:spPr bwMode="auto">
            <a:xfrm rot="10800000" flipV="1">
              <a:off x="1981139" y="3307213"/>
              <a:ext cx="2417196" cy="887573"/>
            </a:xfrm>
            <a:prstGeom prst="straightConnector1">
              <a:avLst/>
            </a:prstGeom>
            <a:noFill/>
            <a:ln w="38100">
              <a:solidFill>
                <a:srgbClr val="C00000"/>
              </a:solidFill>
              <a:round/>
              <a:headEnd/>
              <a:tailEnd type="arrow" w="med" len="med"/>
            </a:ln>
          </p:spPr>
        </p:cxn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04200" cy="792162"/>
          </a:xfrm>
        </p:spPr>
        <p:txBody>
          <a:bodyPr>
            <a:noAutofit/>
          </a:bodyPr>
          <a:lstStyle/>
          <a:p>
            <a:r>
              <a:rPr lang="en-US" dirty="0" smtClean="0"/>
              <a:t>Database Rollback: Instantaneous Point-In-Time Recovery</a:t>
            </a:r>
            <a:endParaRPr lang="en-US" dirty="0"/>
          </a:p>
        </p:txBody>
      </p:sp>
      <p:sp>
        <p:nvSpPr>
          <p:cNvPr id="41" name="Content Placeholder 40"/>
          <p:cNvSpPr>
            <a:spLocks noGrp="1"/>
          </p:cNvSpPr>
          <p:nvPr>
            <p:ph idx="1"/>
          </p:nvPr>
        </p:nvSpPr>
        <p:spPr/>
        <p:txBody>
          <a:bodyPr/>
          <a:lstStyle/>
          <a:p>
            <a:r>
              <a:rPr lang="en-US" dirty="0" smtClean="0"/>
              <a:t>Reduce downtime when recovering from data corruption caused by a user or an application</a:t>
            </a:r>
          </a:p>
        </p:txBody>
      </p:sp>
      <p:sp>
        <p:nvSpPr>
          <p:cNvPr id="15" name="TextBox 14"/>
          <p:cNvSpPr txBox="1"/>
          <p:nvPr/>
        </p:nvSpPr>
        <p:spPr>
          <a:xfrm>
            <a:off x="1111092" y="3450765"/>
            <a:ext cx="2173974" cy="307777"/>
          </a:xfrm>
          <a:prstGeom prst="rect">
            <a:avLst/>
          </a:prstGeom>
          <a:noFill/>
        </p:spPr>
        <p:txBody>
          <a:bodyPr wrap="square" rtlCol="0">
            <a:spAutoFit/>
          </a:bodyPr>
          <a:lstStyle/>
          <a:p>
            <a:r>
              <a:rPr lang="en-US" sz="1400" b="1" dirty="0" smtClean="0"/>
              <a:t>Replay journals</a:t>
            </a:r>
            <a:endParaRPr lang="en-US" sz="1400" b="1" dirty="0"/>
          </a:p>
        </p:txBody>
      </p:sp>
      <p:sp>
        <p:nvSpPr>
          <p:cNvPr id="16" name="TextBox 15"/>
          <p:cNvSpPr txBox="1"/>
          <p:nvPr/>
        </p:nvSpPr>
        <p:spPr>
          <a:xfrm>
            <a:off x="1117586" y="5250524"/>
            <a:ext cx="2472281" cy="307777"/>
          </a:xfrm>
          <a:prstGeom prst="rect">
            <a:avLst/>
          </a:prstGeom>
          <a:noFill/>
        </p:spPr>
        <p:txBody>
          <a:bodyPr wrap="square" rtlCol="0">
            <a:spAutoFit/>
          </a:bodyPr>
          <a:lstStyle/>
          <a:p>
            <a:r>
              <a:rPr lang="en-US" sz="1400" b="1" dirty="0" smtClean="0"/>
              <a:t>Recover to timestamp</a:t>
            </a:r>
            <a:endParaRPr lang="en-US" sz="1400" b="1" dirty="0"/>
          </a:p>
        </p:txBody>
      </p:sp>
      <p:grpSp>
        <p:nvGrpSpPr>
          <p:cNvPr id="40" name="Group 39"/>
          <p:cNvGrpSpPr/>
          <p:nvPr/>
        </p:nvGrpSpPr>
        <p:grpSpPr>
          <a:xfrm>
            <a:off x="3053768" y="4597435"/>
            <a:ext cx="4429675" cy="1682711"/>
            <a:chOff x="3053768" y="3699933"/>
            <a:chExt cx="4429675" cy="1682711"/>
          </a:xfrm>
        </p:grpSpPr>
        <p:cxnSp>
          <p:nvCxnSpPr>
            <p:cNvPr id="10" name="Straight Connector 9"/>
            <p:cNvCxnSpPr/>
            <p:nvPr/>
          </p:nvCxnSpPr>
          <p:spPr>
            <a:xfrm>
              <a:off x="3382452" y="4506468"/>
              <a:ext cx="1595542" cy="23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16363" y="4507651"/>
              <a:ext cx="7362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609189" y="4507651"/>
              <a:ext cx="73627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53768" y="4920979"/>
              <a:ext cx="678392" cy="461665"/>
            </a:xfrm>
            <a:prstGeom prst="rect">
              <a:avLst/>
            </a:prstGeom>
            <a:noFill/>
          </p:spPr>
          <p:txBody>
            <a:bodyPr wrap="none" rtlCol="0">
              <a:spAutoFit/>
            </a:bodyPr>
            <a:lstStyle/>
            <a:p>
              <a:pPr algn="ctr"/>
              <a:r>
                <a:rPr lang="en-US" sz="1200" dirty="0" smtClean="0"/>
                <a:t>Last</a:t>
              </a:r>
            </a:p>
            <a:p>
              <a:pPr algn="ctr"/>
              <a:r>
                <a:rPr lang="en-US" sz="1200" dirty="0" smtClean="0"/>
                <a:t>backup</a:t>
              </a:r>
              <a:endParaRPr lang="en-US" sz="1200" dirty="0"/>
            </a:p>
          </p:txBody>
        </p:sp>
        <p:sp>
          <p:nvSpPr>
            <p:cNvPr id="14" name="TextBox 13"/>
            <p:cNvSpPr txBox="1"/>
            <p:nvPr/>
          </p:nvSpPr>
          <p:spPr>
            <a:xfrm>
              <a:off x="3957044" y="4920979"/>
              <a:ext cx="2045802" cy="461665"/>
            </a:xfrm>
            <a:prstGeom prst="rect">
              <a:avLst/>
            </a:prstGeom>
            <a:noFill/>
          </p:spPr>
          <p:txBody>
            <a:bodyPr wrap="square" rtlCol="0">
              <a:spAutoFit/>
            </a:bodyPr>
            <a:lstStyle/>
            <a:p>
              <a:pPr algn="ctr"/>
              <a:r>
                <a:rPr lang="en-US" sz="1200" dirty="0" smtClean="0"/>
                <a:t>Just before</a:t>
              </a:r>
            </a:p>
            <a:p>
              <a:pPr algn="ctr"/>
              <a:r>
                <a:rPr lang="en-US" sz="1200" dirty="0" smtClean="0"/>
                <a:t>bad transaction</a:t>
              </a:r>
              <a:endParaRPr lang="en-US" sz="1200" dirty="0"/>
            </a:p>
          </p:txBody>
        </p:sp>
        <p:cxnSp>
          <p:nvCxnSpPr>
            <p:cNvPr id="42" name="Straight Connector 41"/>
            <p:cNvCxnSpPr/>
            <p:nvPr/>
          </p:nvCxnSpPr>
          <p:spPr>
            <a:xfrm rot="5400000">
              <a:off x="7075701" y="4507651"/>
              <a:ext cx="7362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67021" y="4506163"/>
              <a:ext cx="2472537"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46" name="Circular Arrow 45"/>
            <p:cNvSpPr/>
            <p:nvPr/>
          </p:nvSpPr>
          <p:spPr>
            <a:xfrm flipH="1">
              <a:off x="4937754" y="3699933"/>
              <a:ext cx="2545689" cy="1585831"/>
            </a:xfrm>
            <a:prstGeom prst="circularArrow">
              <a:avLst>
                <a:gd name="adj1" fmla="val 915"/>
                <a:gd name="adj2" fmla="val 1254040"/>
                <a:gd name="adj3" fmla="val 20340831"/>
                <a:gd name="adj4" fmla="val 10800000"/>
                <a:gd name="adj5" fmla="val 373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5" name="Group 44"/>
          <p:cNvGrpSpPr/>
          <p:nvPr/>
        </p:nvGrpSpPr>
        <p:grpSpPr>
          <a:xfrm>
            <a:off x="3044954" y="3241288"/>
            <a:ext cx="2552259" cy="1245105"/>
            <a:chOff x="3044954" y="3241288"/>
            <a:chExt cx="2552259" cy="1245105"/>
          </a:xfrm>
        </p:grpSpPr>
        <p:sp>
          <p:nvSpPr>
            <p:cNvPr id="7" name="TextBox 6"/>
            <p:cNvSpPr txBox="1"/>
            <p:nvPr/>
          </p:nvSpPr>
          <p:spPr>
            <a:xfrm>
              <a:off x="3044954" y="4024728"/>
              <a:ext cx="696023" cy="461665"/>
            </a:xfrm>
            <a:prstGeom prst="rect">
              <a:avLst/>
            </a:prstGeom>
            <a:noFill/>
          </p:spPr>
          <p:txBody>
            <a:bodyPr wrap="none" rtlCol="0">
              <a:spAutoFit/>
            </a:bodyPr>
            <a:lstStyle/>
            <a:p>
              <a:pPr algn="ctr"/>
              <a:r>
                <a:rPr lang="en-US" sz="1200" dirty="0" smtClean="0"/>
                <a:t>Last</a:t>
              </a:r>
            </a:p>
            <a:p>
              <a:pPr algn="ctr"/>
              <a:r>
                <a:rPr lang="en-US" sz="1200" dirty="0" smtClean="0"/>
                <a:t>Backup</a:t>
              </a:r>
              <a:endParaRPr lang="en-US" sz="1200" dirty="0"/>
            </a:p>
          </p:txBody>
        </p:sp>
        <p:sp>
          <p:nvSpPr>
            <p:cNvPr id="8" name="TextBox 7"/>
            <p:cNvSpPr txBox="1"/>
            <p:nvPr/>
          </p:nvSpPr>
          <p:spPr>
            <a:xfrm>
              <a:off x="4364182" y="4024728"/>
              <a:ext cx="1233031" cy="461665"/>
            </a:xfrm>
            <a:prstGeom prst="rect">
              <a:avLst/>
            </a:prstGeom>
            <a:noFill/>
          </p:spPr>
          <p:txBody>
            <a:bodyPr wrap="none" rtlCol="0">
              <a:spAutoFit/>
            </a:bodyPr>
            <a:lstStyle/>
            <a:p>
              <a:pPr algn="ctr"/>
              <a:r>
                <a:rPr lang="en-US" sz="1200" dirty="0" smtClean="0"/>
                <a:t>Just before</a:t>
              </a:r>
            </a:p>
            <a:p>
              <a:pPr algn="ctr"/>
              <a:r>
                <a:rPr lang="en-US" sz="1200" dirty="0" smtClean="0"/>
                <a:t>bad transaction</a:t>
              </a:r>
              <a:endParaRPr lang="en-US" sz="1200" dirty="0"/>
            </a:p>
          </p:txBody>
        </p:sp>
        <p:grpSp>
          <p:nvGrpSpPr>
            <p:cNvPr id="43" name="Group 42"/>
            <p:cNvGrpSpPr/>
            <p:nvPr/>
          </p:nvGrpSpPr>
          <p:grpSpPr>
            <a:xfrm>
              <a:off x="3382452" y="3241288"/>
              <a:ext cx="1595542" cy="736270"/>
              <a:chOff x="3382452" y="3241288"/>
              <a:chExt cx="1595542" cy="736270"/>
            </a:xfrm>
          </p:grpSpPr>
          <p:cxnSp>
            <p:nvCxnSpPr>
              <p:cNvPr id="4" name="Straight Connector 3"/>
              <p:cNvCxnSpPr/>
              <p:nvPr/>
            </p:nvCxnSpPr>
            <p:spPr>
              <a:xfrm>
                <a:off x="3382452" y="3608240"/>
                <a:ext cx="1595542" cy="23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016363" y="3609423"/>
                <a:ext cx="7362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609189" y="3609423"/>
                <a:ext cx="73627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036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4925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5814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6703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7592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8481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9370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0259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1148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2037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2926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3815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4704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593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6482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7371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4826000" y="3520072"/>
                <a:ext cx="63500" cy="6476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p:cNvCxnSpPr/>
              <p:nvPr/>
            </p:nvCxnSpPr>
            <p:spPr>
              <a:xfrm>
                <a:off x="3521122" y="3343504"/>
                <a:ext cx="1173708" cy="158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Failover</a:t>
            </a:r>
            <a:endParaRPr lang="en-US" dirty="0"/>
          </a:p>
        </p:txBody>
      </p:sp>
      <p:sp>
        <p:nvSpPr>
          <p:cNvPr id="3" name="Content Placeholder 2"/>
          <p:cNvSpPr>
            <a:spLocks noGrp="1"/>
          </p:cNvSpPr>
          <p:nvPr>
            <p:ph idx="1"/>
          </p:nvPr>
        </p:nvSpPr>
        <p:spPr>
          <a:xfrm>
            <a:off x="838200" y="1836290"/>
            <a:ext cx="7620000" cy="3575154"/>
          </a:xfrm>
        </p:spPr>
        <p:txBody>
          <a:bodyPr/>
          <a:lstStyle/>
          <a:p>
            <a:r>
              <a:rPr lang="en-US" dirty="0" smtClean="0"/>
              <a:t>High availability feature that automatically takes over for a failed server within a cluster</a:t>
            </a:r>
          </a:p>
          <a:p>
            <a:pPr>
              <a:buNone/>
            </a:pPr>
            <a:endParaRPr lang="en-US" dirty="0" smtClean="0"/>
          </a:p>
          <a:p>
            <a:r>
              <a:rPr lang="en-US" dirty="0" smtClean="0"/>
              <a:t>Ensure high availability of your system on various disk configurations</a:t>
            </a:r>
          </a:p>
          <a:p>
            <a:endParaRPr lang="en-US" dirty="0" smtClean="0"/>
          </a:p>
          <a:p>
            <a:r>
              <a:rPr lang="en-US" dirty="0" smtClean="0"/>
              <a:t>Lower hardware costs by using local storage instead of a clustered filesystem</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49382" y="4940142"/>
            <a:ext cx="8752114" cy="106877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CFS</a:t>
            </a:r>
          </a:p>
          <a:p>
            <a:pPr algn="r"/>
            <a:r>
              <a:rPr lang="en-US" dirty="0" smtClean="0">
                <a:solidFill>
                  <a:schemeClr val="tx1"/>
                </a:solidFill>
              </a:rPr>
              <a:t>&amp;</a:t>
            </a:r>
          </a:p>
          <a:p>
            <a:pPr algn="r"/>
            <a:r>
              <a:rPr lang="en-US" dirty="0" smtClean="0">
                <a:solidFill>
                  <a:schemeClr val="tx1"/>
                </a:solidFill>
              </a:rPr>
              <a:t>SAN</a:t>
            </a:r>
            <a:endParaRPr lang="en-US" dirty="0">
              <a:solidFill>
                <a:schemeClr val="tx1"/>
              </a:solidFill>
            </a:endParaRPr>
          </a:p>
        </p:txBody>
      </p:sp>
      <p:cxnSp>
        <p:nvCxnSpPr>
          <p:cNvPr id="22530" name="AutoShape 90"/>
          <p:cNvCxnSpPr>
            <a:cxnSpLocks noChangeShapeType="1"/>
          </p:cNvCxnSpPr>
          <p:nvPr/>
        </p:nvCxnSpPr>
        <p:spPr bwMode="auto">
          <a:xfrm>
            <a:off x="1682750" y="2057400"/>
            <a:ext cx="5175250" cy="1588"/>
          </a:xfrm>
          <a:prstGeom prst="straightConnector1">
            <a:avLst/>
          </a:prstGeom>
          <a:noFill/>
          <a:ln w="9525">
            <a:solidFill>
              <a:schemeClr val="tx1"/>
            </a:solidFill>
            <a:round/>
            <a:headEnd/>
            <a:tailEnd/>
          </a:ln>
        </p:spPr>
      </p:cxnSp>
      <p:cxnSp>
        <p:nvCxnSpPr>
          <p:cNvPr id="22531" name="AutoShape 90"/>
          <p:cNvCxnSpPr>
            <a:cxnSpLocks noChangeShapeType="1"/>
          </p:cNvCxnSpPr>
          <p:nvPr/>
        </p:nvCxnSpPr>
        <p:spPr bwMode="auto">
          <a:xfrm>
            <a:off x="1676400" y="4082150"/>
            <a:ext cx="5181600" cy="1588"/>
          </a:xfrm>
          <a:prstGeom prst="straightConnector1">
            <a:avLst/>
          </a:prstGeom>
          <a:noFill/>
          <a:ln w="9525">
            <a:solidFill>
              <a:schemeClr val="tx1"/>
            </a:solidFill>
            <a:round/>
            <a:headEnd/>
            <a:tailEnd/>
          </a:ln>
        </p:spPr>
      </p:cxnSp>
      <p:sp>
        <p:nvSpPr>
          <p:cNvPr id="22532" name="Title 1"/>
          <p:cNvSpPr>
            <a:spLocks noGrp="1"/>
          </p:cNvSpPr>
          <p:nvPr>
            <p:ph type="title"/>
          </p:nvPr>
        </p:nvSpPr>
        <p:spPr/>
        <p:txBody>
          <a:bodyPr/>
          <a:lstStyle/>
          <a:p>
            <a:pPr eaLnBrk="1" hangingPunct="1"/>
            <a:r>
              <a:rPr lang="en-US" dirty="0" smtClean="0">
                <a:ea typeface="ＭＳ Ｐゴシック" pitchFamily="34" charset="-128"/>
              </a:rPr>
              <a:t>Failover: Existing Functionality</a:t>
            </a:r>
          </a:p>
        </p:txBody>
      </p:sp>
      <p:sp>
        <p:nvSpPr>
          <p:cNvPr id="8195" name="Rectangle 39"/>
          <p:cNvSpPr>
            <a:spLocks noChangeArrowheads="1"/>
          </p:cNvSpPr>
          <p:nvPr/>
        </p:nvSpPr>
        <p:spPr bwMode="auto">
          <a:xfrm>
            <a:off x="3810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1</a:t>
            </a:r>
          </a:p>
        </p:txBody>
      </p:sp>
      <p:sp>
        <p:nvSpPr>
          <p:cNvPr id="8196" name="AutoShape 41"/>
          <p:cNvSpPr>
            <a:spLocks noChangeArrowheads="1"/>
          </p:cNvSpPr>
          <p:nvPr/>
        </p:nvSpPr>
        <p:spPr bwMode="auto">
          <a:xfrm>
            <a:off x="533400" y="5021950"/>
            <a:ext cx="990600"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a:t>partition</a:t>
            </a:r>
            <a:r>
              <a:rPr lang="en-US" sz="1400" b="1" baseline="-25000" dirty="0"/>
              <a:t>1</a:t>
            </a:r>
          </a:p>
        </p:txBody>
      </p:sp>
      <p:sp>
        <p:nvSpPr>
          <p:cNvPr id="8198" name="Rectangle 72"/>
          <p:cNvSpPr>
            <a:spLocks noChangeArrowheads="1"/>
          </p:cNvSpPr>
          <p:nvPr/>
        </p:nvSpPr>
        <p:spPr bwMode="auto">
          <a:xfrm>
            <a:off x="68580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3</a:t>
            </a:r>
          </a:p>
        </p:txBody>
      </p:sp>
      <p:sp>
        <p:nvSpPr>
          <p:cNvPr id="8199" name="Rectangle 74"/>
          <p:cNvSpPr>
            <a:spLocks noChangeArrowheads="1"/>
          </p:cNvSpPr>
          <p:nvPr/>
        </p:nvSpPr>
        <p:spPr bwMode="auto">
          <a:xfrm>
            <a:off x="381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4</a:t>
            </a:r>
          </a:p>
        </p:txBody>
      </p:sp>
      <p:sp>
        <p:nvSpPr>
          <p:cNvPr id="8200" name="Rectangle 75"/>
          <p:cNvSpPr>
            <a:spLocks noChangeArrowheads="1"/>
          </p:cNvSpPr>
          <p:nvPr/>
        </p:nvSpPr>
        <p:spPr bwMode="auto">
          <a:xfrm>
            <a:off x="2540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5</a:t>
            </a:r>
          </a:p>
        </p:txBody>
      </p:sp>
      <p:sp>
        <p:nvSpPr>
          <p:cNvPr id="8201" name="Rectangle 76"/>
          <p:cNvSpPr>
            <a:spLocks noChangeArrowheads="1"/>
          </p:cNvSpPr>
          <p:nvPr/>
        </p:nvSpPr>
        <p:spPr bwMode="auto">
          <a:xfrm>
            <a:off x="4699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6</a:t>
            </a:r>
          </a:p>
        </p:txBody>
      </p:sp>
      <p:sp>
        <p:nvSpPr>
          <p:cNvPr id="8202" name="Rectangle 77"/>
          <p:cNvSpPr>
            <a:spLocks noChangeArrowheads="1"/>
          </p:cNvSpPr>
          <p:nvPr/>
        </p:nvSpPr>
        <p:spPr bwMode="auto">
          <a:xfrm>
            <a:off x="6858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k</a:t>
            </a:r>
          </a:p>
        </p:txBody>
      </p:sp>
      <p:cxnSp>
        <p:nvCxnSpPr>
          <p:cNvPr id="22552" name="AutoShape 82"/>
          <p:cNvCxnSpPr>
            <a:cxnSpLocks noChangeShapeType="1"/>
            <a:stCxn id="8199" idx="2"/>
            <a:endCxn id="8196" idx="1"/>
          </p:cNvCxnSpPr>
          <p:nvPr/>
        </p:nvCxnSpPr>
        <p:spPr bwMode="auto">
          <a:xfrm rot="5400000">
            <a:off x="788988" y="4779063"/>
            <a:ext cx="482600" cy="3175"/>
          </a:xfrm>
          <a:prstGeom prst="straightConnector1">
            <a:avLst/>
          </a:prstGeom>
          <a:noFill/>
          <a:ln w="9525">
            <a:solidFill>
              <a:schemeClr val="tx1"/>
            </a:solidFill>
            <a:round/>
            <a:headEnd/>
            <a:tailEnd/>
          </a:ln>
        </p:spPr>
      </p:cxnSp>
      <p:sp>
        <p:nvSpPr>
          <p:cNvPr id="8204" name="AutoShape 83"/>
          <p:cNvSpPr>
            <a:spLocks noChangeArrowheads="1"/>
          </p:cNvSpPr>
          <p:nvPr/>
        </p:nvSpPr>
        <p:spPr bwMode="auto">
          <a:xfrm>
            <a:off x="2692400" y="5021950"/>
            <a:ext cx="990600"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a:t>partition</a:t>
            </a:r>
            <a:r>
              <a:rPr lang="en-US" sz="1400" b="1" baseline="-25000" dirty="0"/>
              <a:t>2</a:t>
            </a:r>
          </a:p>
        </p:txBody>
      </p:sp>
      <p:cxnSp>
        <p:nvCxnSpPr>
          <p:cNvPr id="22554" name="AutoShape 84"/>
          <p:cNvCxnSpPr>
            <a:cxnSpLocks noChangeShapeType="1"/>
            <a:stCxn id="8200" idx="2"/>
            <a:endCxn id="8204" idx="1"/>
          </p:cNvCxnSpPr>
          <p:nvPr/>
        </p:nvCxnSpPr>
        <p:spPr bwMode="auto">
          <a:xfrm rot="5400000">
            <a:off x="2947988" y="4779063"/>
            <a:ext cx="482600" cy="3175"/>
          </a:xfrm>
          <a:prstGeom prst="straightConnector1">
            <a:avLst/>
          </a:prstGeom>
          <a:noFill/>
          <a:ln w="9525">
            <a:solidFill>
              <a:schemeClr val="tx1"/>
            </a:solidFill>
            <a:round/>
            <a:headEnd/>
            <a:tailEnd/>
          </a:ln>
        </p:spPr>
      </p:cxnSp>
      <p:sp>
        <p:nvSpPr>
          <p:cNvPr id="8206" name="AutoShape 85"/>
          <p:cNvSpPr>
            <a:spLocks noChangeArrowheads="1"/>
          </p:cNvSpPr>
          <p:nvPr/>
        </p:nvSpPr>
        <p:spPr bwMode="auto">
          <a:xfrm>
            <a:off x="4851400" y="5021950"/>
            <a:ext cx="990600"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a:t>partition</a:t>
            </a:r>
            <a:r>
              <a:rPr lang="en-US" sz="1400" b="1" baseline="-25000" dirty="0"/>
              <a:t>3</a:t>
            </a:r>
          </a:p>
        </p:txBody>
      </p:sp>
      <p:cxnSp>
        <p:nvCxnSpPr>
          <p:cNvPr id="22556" name="AutoShape 86"/>
          <p:cNvCxnSpPr>
            <a:cxnSpLocks noChangeShapeType="1"/>
            <a:stCxn id="8201" idx="2"/>
            <a:endCxn id="8206" idx="1"/>
          </p:cNvCxnSpPr>
          <p:nvPr/>
        </p:nvCxnSpPr>
        <p:spPr bwMode="auto">
          <a:xfrm rot="5400000">
            <a:off x="5106988" y="4779063"/>
            <a:ext cx="482600" cy="3175"/>
          </a:xfrm>
          <a:prstGeom prst="straightConnector1">
            <a:avLst/>
          </a:prstGeom>
          <a:noFill/>
          <a:ln w="9525">
            <a:solidFill>
              <a:schemeClr val="tx1"/>
            </a:solidFill>
            <a:round/>
            <a:headEnd/>
            <a:tailEnd/>
          </a:ln>
        </p:spPr>
      </p:cxnSp>
      <p:sp>
        <p:nvSpPr>
          <p:cNvPr id="8208" name="AutoShape 87"/>
          <p:cNvSpPr>
            <a:spLocks noChangeArrowheads="1"/>
          </p:cNvSpPr>
          <p:nvPr/>
        </p:nvSpPr>
        <p:spPr bwMode="auto">
          <a:xfrm>
            <a:off x="7010400" y="5021950"/>
            <a:ext cx="990600"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partition</a:t>
            </a:r>
            <a:r>
              <a:rPr lang="en-US" sz="1400" b="1" baseline="-25000" dirty="0"/>
              <a:t>4</a:t>
            </a:r>
          </a:p>
        </p:txBody>
      </p:sp>
      <p:cxnSp>
        <p:nvCxnSpPr>
          <p:cNvPr id="22558" name="AutoShape 88"/>
          <p:cNvCxnSpPr>
            <a:cxnSpLocks noChangeShapeType="1"/>
            <a:stCxn id="8202" idx="2"/>
            <a:endCxn id="8208" idx="1"/>
          </p:cNvCxnSpPr>
          <p:nvPr/>
        </p:nvCxnSpPr>
        <p:spPr bwMode="auto">
          <a:xfrm rot="5400000">
            <a:off x="7265988" y="4779063"/>
            <a:ext cx="482600" cy="3175"/>
          </a:xfrm>
          <a:prstGeom prst="straightConnector1">
            <a:avLst/>
          </a:prstGeom>
          <a:noFill/>
          <a:ln w="9525">
            <a:solidFill>
              <a:schemeClr val="tx1"/>
            </a:solidFill>
            <a:round/>
            <a:headEnd/>
            <a:tailEnd/>
          </a:ln>
        </p:spPr>
      </p:cxnSp>
      <p:cxnSp>
        <p:nvCxnSpPr>
          <p:cNvPr id="22559" name="AutoShape 89"/>
          <p:cNvCxnSpPr>
            <a:cxnSpLocks noChangeShapeType="1"/>
            <a:stCxn id="8198" idx="2"/>
            <a:endCxn id="8202" idx="0"/>
          </p:cNvCxnSpPr>
          <p:nvPr/>
        </p:nvCxnSpPr>
        <p:spPr bwMode="auto">
          <a:xfrm rot="5400000">
            <a:off x="6953700" y="3069775"/>
            <a:ext cx="1110350" cy="1588"/>
          </a:xfrm>
          <a:prstGeom prst="straightConnector1">
            <a:avLst/>
          </a:prstGeom>
          <a:noFill/>
          <a:ln w="9525">
            <a:solidFill>
              <a:schemeClr val="tx1"/>
            </a:solidFill>
            <a:round/>
            <a:headEnd/>
            <a:tailEnd/>
          </a:ln>
        </p:spPr>
      </p:cxnSp>
      <p:cxnSp>
        <p:nvCxnSpPr>
          <p:cNvPr id="22560" name="AutoShape 90"/>
          <p:cNvCxnSpPr>
            <a:cxnSpLocks noChangeShapeType="1"/>
            <a:stCxn id="8198" idx="2"/>
            <a:endCxn id="8201" idx="0"/>
          </p:cNvCxnSpPr>
          <p:nvPr/>
        </p:nvCxnSpPr>
        <p:spPr bwMode="auto">
          <a:xfrm rot="5400000">
            <a:off x="5874200" y="1990275"/>
            <a:ext cx="1110350" cy="2159000"/>
          </a:xfrm>
          <a:prstGeom prst="straightConnector1">
            <a:avLst/>
          </a:prstGeom>
          <a:noFill/>
          <a:ln w="9525">
            <a:solidFill>
              <a:schemeClr val="tx1"/>
            </a:solidFill>
            <a:round/>
            <a:headEnd/>
            <a:tailEnd/>
          </a:ln>
        </p:spPr>
      </p:cxnSp>
      <p:cxnSp>
        <p:nvCxnSpPr>
          <p:cNvPr id="22561" name="AutoShape 91"/>
          <p:cNvCxnSpPr>
            <a:cxnSpLocks noChangeShapeType="1"/>
            <a:stCxn id="8198" idx="2"/>
            <a:endCxn id="8200" idx="0"/>
          </p:cNvCxnSpPr>
          <p:nvPr/>
        </p:nvCxnSpPr>
        <p:spPr bwMode="auto">
          <a:xfrm rot="5400000">
            <a:off x="4794700" y="910775"/>
            <a:ext cx="1110350" cy="4318000"/>
          </a:xfrm>
          <a:prstGeom prst="straightConnector1">
            <a:avLst/>
          </a:prstGeom>
          <a:noFill/>
          <a:ln w="9525">
            <a:solidFill>
              <a:schemeClr val="tx1"/>
            </a:solidFill>
            <a:round/>
            <a:headEnd/>
            <a:tailEnd/>
          </a:ln>
        </p:spPr>
      </p:cxnSp>
      <p:cxnSp>
        <p:nvCxnSpPr>
          <p:cNvPr id="22562" name="AutoShape 92"/>
          <p:cNvCxnSpPr>
            <a:cxnSpLocks noChangeShapeType="1"/>
            <a:stCxn id="8198" idx="2"/>
            <a:endCxn id="8199" idx="0"/>
          </p:cNvCxnSpPr>
          <p:nvPr/>
        </p:nvCxnSpPr>
        <p:spPr bwMode="auto">
          <a:xfrm rot="5400000">
            <a:off x="3715200" y="-168725"/>
            <a:ext cx="1110350" cy="6477000"/>
          </a:xfrm>
          <a:prstGeom prst="straightConnector1">
            <a:avLst/>
          </a:prstGeom>
          <a:noFill/>
          <a:ln w="9525">
            <a:solidFill>
              <a:schemeClr val="tx1"/>
            </a:solidFill>
            <a:round/>
            <a:headEnd/>
            <a:tailEnd/>
          </a:ln>
        </p:spPr>
      </p:cxnSp>
      <p:cxnSp>
        <p:nvCxnSpPr>
          <p:cNvPr id="22563" name="AutoShape 101"/>
          <p:cNvCxnSpPr>
            <a:cxnSpLocks noChangeShapeType="1"/>
            <a:stCxn id="8195" idx="2"/>
            <a:endCxn id="8202" idx="0"/>
          </p:cNvCxnSpPr>
          <p:nvPr/>
        </p:nvCxnSpPr>
        <p:spPr bwMode="auto">
          <a:xfrm rot="16200000" flipH="1">
            <a:off x="3715200" y="-168725"/>
            <a:ext cx="1110350" cy="6477000"/>
          </a:xfrm>
          <a:prstGeom prst="straightConnector1">
            <a:avLst/>
          </a:prstGeom>
          <a:noFill/>
          <a:ln w="9525">
            <a:solidFill>
              <a:schemeClr val="tx1"/>
            </a:solidFill>
            <a:round/>
            <a:headEnd/>
            <a:tailEnd/>
          </a:ln>
        </p:spPr>
      </p:cxnSp>
      <p:cxnSp>
        <p:nvCxnSpPr>
          <p:cNvPr id="22564" name="AutoShape 102"/>
          <p:cNvCxnSpPr>
            <a:cxnSpLocks noChangeShapeType="1"/>
            <a:stCxn id="8195" idx="2"/>
            <a:endCxn id="8201" idx="0"/>
          </p:cNvCxnSpPr>
          <p:nvPr/>
        </p:nvCxnSpPr>
        <p:spPr bwMode="auto">
          <a:xfrm rot="16200000" flipH="1">
            <a:off x="2635700" y="910775"/>
            <a:ext cx="1110350" cy="4318000"/>
          </a:xfrm>
          <a:prstGeom prst="straightConnector1">
            <a:avLst/>
          </a:prstGeom>
          <a:noFill/>
          <a:ln w="9525">
            <a:solidFill>
              <a:schemeClr val="tx1"/>
            </a:solidFill>
            <a:round/>
            <a:headEnd/>
            <a:tailEnd/>
          </a:ln>
        </p:spPr>
      </p:cxnSp>
      <p:cxnSp>
        <p:nvCxnSpPr>
          <p:cNvPr id="22565" name="AutoShape 103"/>
          <p:cNvCxnSpPr>
            <a:cxnSpLocks noChangeShapeType="1"/>
            <a:stCxn id="8195" idx="2"/>
            <a:endCxn id="8200" idx="0"/>
          </p:cNvCxnSpPr>
          <p:nvPr/>
        </p:nvCxnSpPr>
        <p:spPr bwMode="auto">
          <a:xfrm rot="16200000" flipH="1">
            <a:off x="1556200" y="1990275"/>
            <a:ext cx="1110350" cy="2159000"/>
          </a:xfrm>
          <a:prstGeom prst="straightConnector1">
            <a:avLst/>
          </a:prstGeom>
          <a:noFill/>
          <a:ln w="9525">
            <a:solidFill>
              <a:schemeClr val="tx1"/>
            </a:solidFill>
            <a:round/>
            <a:headEnd/>
            <a:tailEnd/>
          </a:ln>
        </p:spPr>
      </p:cxnSp>
      <p:cxnSp>
        <p:nvCxnSpPr>
          <p:cNvPr id="22566" name="AutoShape 104"/>
          <p:cNvCxnSpPr>
            <a:cxnSpLocks noChangeShapeType="1"/>
            <a:endCxn id="8199" idx="0"/>
          </p:cNvCxnSpPr>
          <p:nvPr/>
        </p:nvCxnSpPr>
        <p:spPr bwMode="auto">
          <a:xfrm rot="5400000">
            <a:off x="484762" y="3064682"/>
            <a:ext cx="1107381" cy="13154"/>
          </a:xfrm>
          <a:prstGeom prst="straightConnector1">
            <a:avLst/>
          </a:prstGeom>
          <a:noFill/>
          <a:ln w="9525">
            <a:solidFill>
              <a:schemeClr val="tx1"/>
            </a:solidFill>
            <a:round/>
            <a:headEnd/>
            <a:tailEnd/>
          </a:ln>
        </p:spPr>
      </p:cxnSp>
      <p:cxnSp>
        <p:nvCxnSpPr>
          <p:cNvPr id="22569" name="AutoShape 90"/>
          <p:cNvCxnSpPr>
            <a:cxnSpLocks noChangeShapeType="1"/>
            <a:stCxn id="37" idx="2"/>
            <a:endCxn id="8202" idx="0"/>
          </p:cNvCxnSpPr>
          <p:nvPr/>
        </p:nvCxnSpPr>
        <p:spPr bwMode="auto">
          <a:xfrm rot="16200000" flipH="1">
            <a:off x="5334450" y="1450525"/>
            <a:ext cx="1110350" cy="3238500"/>
          </a:xfrm>
          <a:prstGeom prst="straightConnector1">
            <a:avLst/>
          </a:prstGeom>
          <a:noFill/>
          <a:ln w="9525">
            <a:solidFill>
              <a:schemeClr val="tx1"/>
            </a:solidFill>
            <a:round/>
            <a:headEnd/>
            <a:tailEnd/>
          </a:ln>
        </p:spPr>
      </p:cxnSp>
      <p:cxnSp>
        <p:nvCxnSpPr>
          <p:cNvPr id="22570" name="AutoShape 90"/>
          <p:cNvCxnSpPr>
            <a:cxnSpLocks noChangeShapeType="1"/>
            <a:stCxn id="37" idx="2"/>
            <a:endCxn id="8201" idx="0"/>
          </p:cNvCxnSpPr>
          <p:nvPr/>
        </p:nvCxnSpPr>
        <p:spPr bwMode="auto">
          <a:xfrm rot="16200000" flipH="1">
            <a:off x="4254950" y="2530025"/>
            <a:ext cx="1110350" cy="1079500"/>
          </a:xfrm>
          <a:prstGeom prst="straightConnector1">
            <a:avLst/>
          </a:prstGeom>
          <a:noFill/>
          <a:ln w="9525">
            <a:solidFill>
              <a:schemeClr val="tx1"/>
            </a:solidFill>
            <a:round/>
            <a:headEnd/>
            <a:tailEnd/>
          </a:ln>
        </p:spPr>
      </p:cxnSp>
      <p:cxnSp>
        <p:nvCxnSpPr>
          <p:cNvPr id="22571" name="AutoShape 90"/>
          <p:cNvCxnSpPr>
            <a:cxnSpLocks noChangeShapeType="1"/>
            <a:stCxn id="37" idx="2"/>
            <a:endCxn id="8200" idx="0"/>
          </p:cNvCxnSpPr>
          <p:nvPr/>
        </p:nvCxnSpPr>
        <p:spPr bwMode="auto">
          <a:xfrm rot="5400000">
            <a:off x="3175450" y="2530025"/>
            <a:ext cx="1110350" cy="1079500"/>
          </a:xfrm>
          <a:prstGeom prst="straightConnector1">
            <a:avLst/>
          </a:prstGeom>
          <a:noFill/>
          <a:ln w="9525">
            <a:solidFill>
              <a:schemeClr val="tx1"/>
            </a:solidFill>
            <a:round/>
            <a:headEnd/>
            <a:tailEnd/>
          </a:ln>
        </p:spPr>
      </p:cxnSp>
      <p:cxnSp>
        <p:nvCxnSpPr>
          <p:cNvPr id="22572" name="AutoShape 90"/>
          <p:cNvCxnSpPr>
            <a:cxnSpLocks noChangeShapeType="1"/>
            <a:stCxn id="37" idx="2"/>
            <a:endCxn id="8199" idx="0"/>
          </p:cNvCxnSpPr>
          <p:nvPr/>
        </p:nvCxnSpPr>
        <p:spPr bwMode="auto">
          <a:xfrm rot="5400000">
            <a:off x="2095950" y="1450525"/>
            <a:ext cx="1110350" cy="3238500"/>
          </a:xfrm>
          <a:prstGeom prst="straightConnector1">
            <a:avLst/>
          </a:prstGeom>
          <a:noFill/>
          <a:ln w="9525">
            <a:solidFill>
              <a:schemeClr val="tx1"/>
            </a:solidFill>
            <a:round/>
            <a:headEnd/>
            <a:tailEnd/>
          </a:ln>
        </p:spPr>
      </p:cxnSp>
      <p:sp>
        <p:nvSpPr>
          <p:cNvPr id="37" name="Rectangle 72"/>
          <p:cNvSpPr>
            <a:spLocks noChangeArrowheads="1"/>
          </p:cNvSpPr>
          <p:nvPr/>
        </p:nvSpPr>
        <p:spPr bwMode="auto">
          <a:xfrm>
            <a:off x="36195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2</a:t>
            </a:r>
          </a:p>
        </p:txBody>
      </p:sp>
      <p:pic>
        <p:nvPicPr>
          <p:cNvPr id="65" name="Picture 64" descr="MLServer_tree_icon.png"/>
          <p:cNvPicPr>
            <a:picLocks noChangeAspect="1"/>
          </p:cNvPicPr>
          <p:nvPr/>
        </p:nvPicPr>
        <p:blipFill>
          <a:blip r:embed="rId3" cstate="print"/>
          <a:srcRect/>
          <a:stretch>
            <a:fillRect/>
          </a:stretch>
        </p:blipFill>
        <p:spPr bwMode="auto">
          <a:xfrm>
            <a:off x="1435100" y="5663300"/>
            <a:ext cx="241300" cy="241300"/>
          </a:xfrm>
          <a:prstGeom prst="rect">
            <a:avLst/>
          </a:prstGeom>
          <a:noFill/>
          <a:ln w="9525">
            <a:noFill/>
            <a:miter lim="800000"/>
            <a:headEnd/>
            <a:tailEnd/>
          </a:ln>
          <a:effectLst>
            <a:outerShdw dist="38100" dir="2700000" algn="tl" rotWithShape="0">
              <a:srgbClr val="808080">
                <a:alpha val="42999"/>
              </a:srgbClr>
            </a:outerShdw>
          </a:effectLst>
        </p:spPr>
      </p:pic>
      <p:pic>
        <p:nvPicPr>
          <p:cNvPr id="66" name="Picture 65" descr="MLServer_tree_icon.png"/>
          <p:cNvPicPr>
            <a:picLocks noChangeAspect="1"/>
          </p:cNvPicPr>
          <p:nvPr/>
        </p:nvPicPr>
        <p:blipFill>
          <a:blip r:embed="rId3" cstate="print"/>
          <a:srcRect/>
          <a:stretch>
            <a:fillRect/>
          </a:stretch>
        </p:blipFill>
        <p:spPr bwMode="auto">
          <a:xfrm>
            <a:off x="3580025" y="5663300"/>
            <a:ext cx="241300" cy="241300"/>
          </a:xfrm>
          <a:prstGeom prst="rect">
            <a:avLst/>
          </a:prstGeom>
          <a:noFill/>
          <a:ln w="9525">
            <a:noFill/>
            <a:miter lim="800000"/>
            <a:headEnd/>
            <a:tailEnd/>
          </a:ln>
          <a:effectLst>
            <a:outerShdw dist="38100" dir="2700000" algn="tl" rotWithShape="0">
              <a:srgbClr val="808080">
                <a:alpha val="42999"/>
              </a:srgbClr>
            </a:outerShdw>
          </a:effectLst>
        </p:spPr>
      </p:pic>
      <p:pic>
        <p:nvPicPr>
          <p:cNvPr id="67" name="Picture 66" descr="MLServer_tree_icon.png"/>
          <p:cNvPicPr>
            <a:picLocks noChangeAspect="1"/>
          </p:cNvPicPr>
          <p:nvPr/>
        </p:nvPicPr>
        <p:blipFill>
          <a:blip r:embed="rId3" cstate="print"/>
          <a:srcRect/>
          <a:stretch>
            <a:fillRect/>
          </a:stretch>
        </p:blipFill>
        <p:spPr bwMode="auto">
          <a:xfrm>
            <a:off x="5736825" y="5663300"/>
            <a:ext cx="241300" cy="241300"/>
          </a:xfrm>
          <a:prstGeom prst="rect">
            <a:avLst/>
          </a:prstGeom>
          <a:noFill/>
          <a:ln w="9525">
            <a:noFill/>
            <a:miter lim="800000"/>
            <a:headEnd/>
            <a:tailEnd/>
          </a:ln>
          <a:effectLst>
            <a:outerShdw dist="38100" dir="2700000" algn="tl" rotWithShape="0">
              <a:srgbClr val="808080">
                <a:alpha val="42999"/>
              </a:srgbClr>
            </a:outerShdw>
          </a:effectLst>
        </p:spPr>
      </p:pic>
      <p:pic>
        <p:nvPicPr>
          <p:cNvPr id="69" name="Picture 68" descr="MLServer_tree_icon.png"/>
          <p:cNvPicPr>
            <a:picLocks noChangeAspect="1"/>
          </p:cNvPicPr>
          <p:nvPr/>
        </p:nvPicPr>
        <p:blipFill>
          <a:blip r:embed="rId3" cstate="print"/>
          <a:srcRect/>
          <a:stretch>
            <a:fillRect/>
          </a:stretch>
        </p:blipFill>
        <p:spPr bwMode="auto">
          <a:xfrm>
            <a:off x="7924800" y="5663300"/>
            <a:ext cx="241300" cy="241300"/>
          </a:xfrm>
          <a:prstGeom prst="rect">
            <a:avLst/>
          </a:prstGeom>
          <a:noFill/>
          <a:ln w="9525">
            <a:noFill/>
            <a:miter lim="800000"/>
            <a:headEnd/>
            <a:tailEnd/>
          </a:ln>
          <a:effectLst>
            <a:outerShdw dist="38100" dir="2700000" algn="tl" rotWithShape="0">
              <a:srgbClr val="808080">
                <a:alpha val="42999"/>
              </a:srgbClr>
            </a:outerShdw>
          </a:effec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AutoShape 90"/>
          <p:cNvCxnSpPr>
            <a:cxnSpLocks noChangeShapeType="1"/>
          </p:cNvCxnSpPr>
          <p:nvPr/>
        </p:nvCxnSpPr>
        <p:spPr bwMode="auto">
          <a:xfrm>
            <a:off x="1682750" y="2057400"/>
            <a:ext cx="5175250" cy="1588"/>
          </a:xfrm>
          <a:prstGeom prst="straightConnector1">
            <a:avLst/>
          </a:prstGeom>
          <a:noFill/>
          <a:ln w="9525">
            <a:solidFill>
              <a:schemeClr val="tx1"/>
            </a:solidFill>
            <a:round/>
            <a:headEnd/>
            <a:tailEnd/>
          </a:ln>
        </p:spPr>
      </p:cxnSp>
      <p:cxnSp>
        <p:nvCxnSpPr>
          <p:cNvPr id="22531" name="AutoShape 90"/>
          <p:cNvCxnSpPr>
            <a:cxnSpLocks noChangeShapeType="1"/>
          </p:cNvCxnSpPr>
          <p:nvPr/>
        </p:nvCxnSpPr>
        <p:spPr bwMode="auto">
          <a:xfrm>
            <a:off x="1676400" y="4082150"/>
            <a:ext cx="5181600" cy="1588"/>
          </a:xfrm>
          <a:prstGeom prst="straightConnector1">
            <a:avLst/>
          </a:prstGeom>
          <a:noFill/>
          <a:ln w="9525">
            <a:solidFill>
              <a:schemeClr val="tx1"/>
            </a:solidFill>
            <a:round/>
            <a:headEnd/>
            <a:tailEnd/>
          </a:ln>
        </p:spPr>
      </p:cxnSp>
      <p:sp>
        <p:nvSpPr>
          <p:cNvPr id="22532" name="Title 1"/>
          <p:cNvSpPr>
            <a:spLocks noGrp="1"/>
          </p:cNvSpPr>
          <p:nvPr>
            <p:ph type="title"/>
          </p:nvPr>
        </p:nvSpPr>
        <p:spPr/>
        <p:txBody>
          <a:bodyPr/>
          <a:lstStyle/>
          <a:p>
            <a:pPr eaLnBrk="1" hangingPunct="1"/>
            <a:r>
              <a:rPr lang="en-US" dirty="0" smtClean="0">
                <a:ea typeface="ＭＳ Ｐゴシック" pitchFamily="34" charset="-128"/>
              </a:rPr>
              <a:t>Failover: A New Option</a:t>
            </a:r>
          </a:p>
        </p:txBody>
      </p:sp>
      <p:sp>
        <p:nvSpPr>
          <p:cNvPr id="8195" name="Rectangle 39"/>
          <p:cNvSpPr>
            <a:spLocks noChangeArrowheads="1"/>
          </p:cNvSpPr>
          <p:nvPr/>
        </p:nvSpPr>
        <p:spPr bwMode="auto">
          <a:xfrm>
            <a:off x="3810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1</a:t>
            </a:r>
          </a:p>
        </p:txBody>
      </p:sp>
      <p:sp>
        <p:nvSpPr>
          <p:cNvPr id="8198" name="Rectangle 72"/>
          <p:cNvSpPr>
            <a:spLocks noChangeArrowheads="1"/>
          </p:cNvSpPr>
          <p:nvPr/>
        </p:nvSpPr>
        <p:spPr bwMode="auto">
          <a:xfrm>
            <a:off x="68580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3</a:t>
            </a:r>
          </a:p>
        </p:txBody>
      </p:sp>
      <p:sp>
        <p:nvSpPr>
          <p:cNvPr id="8199" name="Rectangle 74"/>
          <p:cNvSpPr>
            <a:spLocks noChangeArrowheads="1"/>
          </p:cNvSpPr>
          <p:nvPr/>
        </p:nvSpPr>
        <p:spPr bwMode="auto">
          <a:xfrm>
            <a:off x="381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4</a:t>
            </a:r>
          </a:p>
        </p:txBody>
      </p:sp>
      <p:sp>
        <p:nvSpPr>
          <p:cNvPr id="8200" name="Rectangle 75"/>
          <p:cNvSpPr>
            <a:spLocks noChangeArrowheads="1"/>
          </p:cNvSpPr>
          <p:nvPr/>
        </p:nvSpPr>
        <p:spPr bwMode="auto">
          <a:xfrm>
            <a:off x="2540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5</a:t>
            </a:r>
          </a:p>
        </p:txBody>
      </p:sp>
      <p:sp>
        <p:nvSpPr>
          <p:cNvPr id="8201" name="Rectangle 76"/>
          <p:cNvSpPr>
            <a:spLocks noChangeArrowheads="1"/>
          </p:cNvSpPr>
          <p:nvPr/>
        </p:nvSpPr>
        <p:spPr bwMode="auto">
          <a:xfrm>
            <a:off x="4699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6</a:t>
            </a:r>
          </a:p>
        </p:txBody>
      </p:sp>
      <p:sp>
        <p:nvSpPr>
          <p:cNvPr id="8202" name="Rectangle 77"/>
          <p:cNvSpPr>
            <a:spLocks noChangeArrowheads="1"/>
          </p:cNvSpPr>
          <p:nvPr/>
        </p:nvSpPr>
        <p:spPr bwMode="auto">
          <a:xfrm>
            <a:off x="6858000" y="362495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a:t>Host </a:t>
            </a:r>
            <a:r>
              <a:rPr lang="en-US" sz="2000" b="1" baseline="-25000" dirty="0"/>
              <a:t>k</a:t>
            </a:r>
          </a:p>
        </p:txBody>
      </p:sp>
      <p:cxnSp>
        <p:nvCxnSpPr>
          <p:cNvPr id="22559" name="AutoShape 89"/>
          <p:cNvCxnSpPr>
            <a:cxnSpLocks noChangeShapeType="1"/>
            <a:stCxn id="8198" idx="2"/>
            <a:endCxn id="8202" idx="0"/>
          </p:cNvCxnSpPr>
          <p:nvPr/>
        </p:nvCxnSpPr>
        <p:spPr bwMode="auto">
          <a:xfrm rot="5400000">
            <a:off x="6953700" y="3069775"/>
            <a:ext cx="1110350" cy="1588"/>
          </a:xfrm>
          <a:prstGeom prst="straightConnector1">
            <a:avLst/>
          </a:prstGeom>
          <a:noFill/>
          <a:ln w="9525">
            <a:solidFill>
              <a:schemeClr val="tx1"/>
            </a:solidFill>
            <a:round/>
            <a:headEnd/>
            <a:tailEnd/>
          </a:ln>
        </p:spPr>
      </p:cxnSp>
      <p:cxnSp>
        <p:nvCxnSpPr>
          <p:cNvPr id="22560" name="AutoShape 90"/>
          <p:cNvCxnSpPr>
            <a:cxnSpLocks noChangeShapeType="1"/>
            <a:stCxn id="8198" idx="2"/>
            <a:endCxn id="8201" idx="0"/>
          </p:cNvCxnSpPr>
          <p:nvPr/>
        </p:nvCxnSpPr>
        <p:spPr bwMode="auto">
          <a:xfrm rot="5400000">
            <a:off x="5874200" y="1990275"/>
            <a:ext cx="1110350" cy="2159000"/>
          </a:xfrm>
          <a:prstGeom prst="straightConnector1">
            <a:avLst/>
          </a:prstGeom>
          <a:noFill/>
          <a:ln w="9525">
            <a:solidFill>
              <a:schemeClr val="tx1"/>
            </a:solidFill>
            <a:round/>
            <a:headEnd/>
            <a:tailEnd/>
          </a:ln>
        </p:spPr>
      </p:cxnSp>
      <p:cxnSp>
        <p:nvCxnSpPr>
          <p:cNvPr id="22561" name="AutoShape 91"/>
          <p:cNvCxnSpPr>
            <a:cxnSpLocks noChangeShapeType="1"/>
            <a:stCxn id="8198" idx="2"/>
            <a:endCxn id="8200" idx="0"/>
          </p:cNvCxnSpPr>
          <p:nvPr/>
        </p:nvCxnSpPr>
        <p:spPr bwMode="auto">
          <a:xfrm rot="5400000">
            <a:off x="4794700" y="910775"/>
            <a:ext cx="1110350" cy="4318000"/>
          </a:xfrm>
          <a:prstGeom prst="straightConnector1">
            <a:avLst/>
          </a:prstGeom>
          <a:noFill/>
          <a:ln w="9525">
            <a:solidFill>
              <a:schemeClr val="tx1"/>
            </a:solidFill>
            <a:round/>
            <a:headEnd/>
            <a:tailEnd/>
          </a:ln>
        </p:spPr>
      </p:cxnSp>
      <p:cxnSp>
        <p:nvCxnSpPr>
          <p:cNvPr id="22562" name="AutoShape 92"/>
          <p:cNvCxnSpPr>
            <a:cxnSpLocks noChangeShapeType="1"/>
            <a:stCxn id="8198" idx="2"/>
            <a:endCxn id="8199" idx="0"/>
          </p:cNvCxnSpPr>
          <p:nvPr/>
        </p:nvCxnSpPr>
        <p:spPr bwMode="auto">
          <a:xfrm rot="5400000">
            <a:off x="3715200" y="-168725"/>
            <a:ext cx="1110350" cy="6477000"/>
          </a:xfrm>
          <a:prstGeom prst="straightConnector1">
            <a:avLst/>
          </a:prstGeom>
          <a:noFill/>
          <a:ln w="9525">
            <a:solidFill>
              <a:schemeClr val="tx1"/>
            </a:solidFill>
            <a:round/>
            <a:headEnd/>
            <a:tailEnd/>
          </a:ln>
        </p:spPr>
      </p:cxnSp>
      <p:cxnSp>
        <p:nvCxnSpPr>
          <p:cNvPr id="22563" name="AutoShape 101"/>
          <p:cNvCxnSpPr>
            <a:cxnSpLocks noChangeShapeType="1"/>
            <a:stCxn id="8195" idx="2"/>
            <a:endCxn id="8202" idx="0"/>
          </p:cNvCxnSpPr>
          <p:nvPr/>
        </p:nvCxnSpPr>
        <p:spPr bwMode="auto">
          <a:xfrm rot="16200000" flipH="1">
            <a:off x="3715200" y="-168725"/>
            <a:ext cx="1110350" cy="6477000"/>
          </a:xfrm>
          <a:prstGeom prst="straightConnector1">
            <a:avLst/>
          </a:prstGeom>
          <a:noFill/>
          <a:ln w="9525">
            <a:solidFill>
              <a:schemeClr val="tx1"/>
            </a:solidFill>
            <a:round/>
            <a:headEnd/>
            <a:tailEnd/>
          </a:ln>
        </p:spPr>
      </p:cxnSp>
      <p:cxnSp>
        <p:nvCxnSpPr>
          <p:cNvPr id="22564" name="AutoShape 102"/>
          <p:cNvCxnSpPr>
            <a:cxnSpLocks noChangeShapeType="1"/>
            <a:stCxn id="8195" idx="2"/>
            <a:endCxn id="8201" idx="0"/>
          </p:cNvCxnSpPr>
          <p:nvPr/>
        </p:nvCxnSpPr>
        <p:spPr bwMode="auto">
          <a:xfrm rot="16200000" flipH="1">
            <a:off x="2635700" y="910775"/>
            <a:ext cx="1110350" cy="4318000"/>
          </a:xfrm>
          <a:prstGeom prst="straightConnector1">
            <a:avLst/>
          </a:prstGeom>
          <a:noFill/>
          <a:ln w="9525">
            <a:solidFill>
              <a:schemeClr val="tx1"/>
            </a:solidFill>
            <a:round/>
            <a:headEnd/>
            <a:tailEnd/>
          </a:ln>
        </p:spPr>
      </p:cxnSp>
      <p:cxnSp>
        <p:nvCxnSpPr>
          <p:cNvPr id="22565" name="AutoShape 103"/>
          <p:cNvCxnSpPr>
            <a:cxnSpLocks noChangeShapeType="1"/>
            <a:stCxn id="8195" idx="2"/>
            <a:endCxn id="8200" idx="0"/>
          </p:cNvCxnSpPr>
          <p:nvPr/>
        </p:nvCxnSpPr>
        <p:spPr bwMode="auto">
          <a:xfrm rot="16200000" flipH="1">
            <a:off x="1556200" y="1990275"/>
            <a:ext cx="1110350" cy="2159000"/>
          </a:xfrm>
          <a:prstGeom prst="straightConnector1">
            <a:avLst/>
          </a:prstGeom>
          <a:noFill/>
          <a:ln w="9525">
            <a:solidFill>
              <a:schemeClr val="tx1"/>
            </a:solidFill>
            <a:round/>
            <a:headEnd/>
            <a:tailEnd/>
          </a:ln>
        </p:spPr>
      </p:cxnSp>
      <p:cxnSp>
        <p:nvCxnSpPr>
          <p:cNvPr id="22566" name="AutoShape 104"/>
          <p:cNvCxnSpPr>
            <a:cxnSpLocks noChangeShapeType="1"/>
            <a:endCxn id="8199" idx="0"/>
          </p:cNvCxnSpPr>
          <p:nvPr/>
        </p:nvCxnSpPr>
        <p:spPr bwMode="auto">
          <a:xfrm rot="5400000">
            <a:off x="484762" y="3064682"/>
            <a:ext cx="1107381" cy="13154"/>
          </a:xfrm>
          <a:prstGeom prst="straightConnector1">
            <a:avLst/>
          </a:prstGeom>
          <a:noFill/>
          <a:ln w="9525">
            <a:solidFill>
              <a:schemeClr val="tx1"/>
            </a:solidFill>
            <a:round/>
            <a:headEnd/>
            <a:tailEnd/>
          </a:ln>
        </p:spPr>
      </p:cxnSp>
      <p:cxnSp>
        <p:nvCxnSpPr>
          <p:cNvPr id="22569" name="AutoShape 90"/>
          <p:cNvCxnSpPr>
            <a:cxnSpLocks noChangeShapeType="1"/>
            <a:stCxn id="37" idx="2"/>
            <a:endCxn id="8202" idx="0"/>
          </p:cNvCxnSpPr>
          <p:nvPr/>
        </p:nvCxnSpPr>
        <p:spPr bwMode="auto">
          <a:xfrm rot="16200000" flipH="1">
            <a:off x="5334450" y="1450525"/>
            <a:ext cx="1110350" cy="3238500"/>
          </a:xfrm>
          <a:prstGeom prst="straightConnector1">
            <a:avLst/>
          </a:prstGeom>
          <a:noFill/>
          <a:ln w="9525">
            <a:solidFill>
              <a:schemeClr val="tx1"/>
            </a:solidFill>
            <a:round/>
            <a:headEnd/>
            <a:tailEnd/>
          </a:ln>
        </p:spPr>
      </p:cxnSp>
      <p:cxnSp>
        <p:nvCxnSpPr>
          <p:cNvPr id="22570" name="AutoShape 90"/>
          <p:cNvCxnSpPr>
            <a:cxnSpLocks noChangeShapeType="1"/>
            <a:stCxn id="37" idx="2"/>
            <a:endCxn id="8201" idx="0"/>
          </p:cNvCxnSpPr>
          <p:nvPr/>
        </p:nvCxnSpPr>
        <p:spPr bwMode="auto">
          <a:xfrm rot="16200000" flipH="1">
            <a:off x="4254950" y="2530025"/>
            <a:ext cx="1110350" cy="1079500"/>
          </a:xfrm>
          <a:prstGeom prst="straightConnector1">
            <a:avLst/>
          </a:prstGeom>
          <a:noFill/>
          <a:ln w="9525">
            <a:solidFill>
              <a:schemeClr val="tx1"/>
            </a:solidFill>
            <a:round/>
            <a:headEnd/>
            <a:tailEnd/>
          </a:ln>
        </p:spPr>
      </p:cxnSp>
      <p:cxnSp>
        <p:nvCxnSpPr>
          <p:cNvPr id="22571" name="AutoShape 90"/>
          <p:cNvCxnSpPr>
            <a:cxnSpLocks noChangeShapeType="1"/>
            <a:stCxn id="37" idx="2"/>
            <a:endCxn id="8200" idx="0"/>
          </p:cNvCxnSpPr>
          <p:nvPr/>
        </p:nvCxnSpPr>
        <p:spPr bwMode="auto">
          <a:xfrm rot="5400000">
            <a:off x="3175450" y="2530025"/>
            <a:ext cx="1110350" cy="1079500"/>
          </a:xfrm>
          <a:prstGeom prst="straightConnector1">
            <a:avLst/>
          </a:prstGeom>
          <a:noFill/>
          <a:ln w="9525">
            <a:solidFill>
              <a:schemeClr val="tx1"/>
            </a:solidFill>
            <a:round/>
            <a:headEnd/>
            <a:tailEnd/>
          </a:ln>
        </p:spPr>
      </p:cxnSp>
      <p:cxnSp>
        <p:nvCxnSpPr>
          <p:cNvPr id="22572" name="AutoShape 90"/>
          <p:cNvCxnSpPr>
            <a:cxnSpLocks noChangeShapeType="1"/>
            <a:stCxn id="37" idx="2"/>
            <a:endCxn id="8199" idx="0"/>
          </p:cNvCxnSpPr>
          <p:nvPr/>
        </p:nvCxnSpPr>
        <p:spPr bwMode="auto">
          <a:xfrm rot="5400000">
            <a:off x="2095950" y="1450525"/>
            <a:ext cx="1110350" cy="3238500"/>
          </a:xfrm>
          <a:prstGeom prst="straightConnector1">
            <a:avLst/>
          </a:prstGeom>
          <a:noFill/>
          <a:ln w="9525">
            <a:solidFill>
              <a:schemeClr val="tx1"/>
            </a:solidFill>
            <a:round/>
            <a:headEnd/>
            <a:tailEnd/>
          </a:ln>
        </p:spPr>
      </p:cxnSp>
      <p:sp>
        <p:nvSpPr>
          <p:cNvPr id="37" name="Rectangle 72"/>
          <p:cNvSpPr>
            <a:spLocks noChangeArrowheads="1"/>
          </p:cNvSpPr>
          <p:nvPr/>
        </p:nvSpPr>
        <p:spPr bwMode="auto">
          <a:xfrm>
            <a:off x="3619500" y="1600200"/>
            <a:ext cx="1301750" cy="914400"/>
          </a:xfrm>
          <a:prstGeom prst="rect">
            <a:avLst/>
          </a:prstGeom>
          <a:solidFill>
            <a:schemeClr val="accent3"/>
          </a:solidFill>
          <a:ln w="9525">
            <a:solidFill>
              <a:srgbClr val="480048"/>
            </a:solidFill>
            <a:miter lim="800000"/>
            <a:headEnd/>
            <a:tailEnd/>
          </a:ln>
          <a:effectLst>
            <a:outerShdw blurRad="101600" dist="63500" dir="3180000" algn="ctr" rotWithShape="0">
              <a:srgbClr val="000000">
                <a:alpha val="51000"/>
              </a:srgbClr>
            </a:outerShdw>
          </a:effectLst>
          <a:scene3d>
            <a:camera prst="orthographicFront"/>
            <a:lightRig rig="soft" dir="t"/>
          </a:scene3d>
          <a:sp3d>
            <a:bevelT w="165100" prst="coolSlant"/>
          </a:sp3d>
        </p:spPr>
        <p:txBody>
          <a:bodyPr wrap="none" lIns="45720" rIns="0" anchor="ctr"/>
          <a:lstStyle/>
          <a:p>
            <a:pPr algn="ctr"/>
            <a:r>
              <a:rPr lang="en-US" sz="2000" b="1" dirty="0" smtClean="0"/>
              <a:t>Host </a:t>
            </a:r>
            <a:r>
              <a:rPr lang="en-US" sz="2000" b="1" baseline="-25000" dirty="0"/>
              <a:t>2</a:t>
            </a:r>
          </a:p>
        </p:txBody>
      </p:sp>
      <p:sp>
        <p:nvSpPr>
          <p:cNvPr id="40" name="AutoShape 41"/>
          <p:cNvSpPr>
            <a:spLocks noChangeArrowheads="1"/>
          </p:cNvSpPr>
          <p:nvPr/>
        </p:nvSpPr>
        <p:spPr bwMode="auto">
          <a:xfrm>
            <a:off x="533400" y="5026900"/>
            <a:ext cx="392875"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1</a:t>
            </a:r>
            <a:endParaRPr lang="en-US" sz="1400" b="1" baseline="-25000" dirty="0"/>
          </a:p>
        </p:txBody>
      </p:sp>
      <p:sp>
        <p:nvSpPr>
          <p:cNvPr id="42" name="AutoShape 41"/>
          <p:cNvSpPr>
            <a:spLocks noChangeArrowheads="1"/>
          </p:cNvSpPr>
          <p:nvPr/>
        </p:nvSpPr>
        <p:spPr bwMode="auto">
          <a:xfrm>
            <a:off x="2692734" y="5026900"/>
            <a:ext cx="392875" cy="838200"/>
          </a:xfrm>
          <a:prstGeom prst="can">
            <a:avLst>
              <a:gd name="adj" fmla="val 25000"/>
            </a:avLst>
          </a:prstGeom>
          <a:solidFill>
            <a:schemeClr val="accent1">
              <a:alpha val="50000"/>
            </a:schemeClr>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1</a:t>
            </a:r>
          </a:p>
        </p:txBody>
      </p:sp>
      <p:sp>
        <p:nvSpPr>
          <p:cNvPr id="43" name="AutoShape 41"/>
          <p:cNvSpPr>
            <a:spLocks noChangeArrowheads="1"/>
          </p:cNvSpPr>
          <p:nvPr/>
        </p:nvSpPr>
        <p:spPr bwMode="auto">
          <a:xfrm>
            <a:off x="3322183" y="5026900"/>
            <a:ext cx="392875"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2</a:t>
            </a:r>
            <a:endParaRPr lang="en-US" sz="1400" b="1" baseline="-25000" dirty="0"/>
          </a:p>
        </p:txBody>
      </p:sp>
      <p:sp>
        <p:nvSpPr>
          <p:cNvPr id="44" name="AutoShape 41"/>
          <p:cNvSpPr>
            <a:spLocks noChangeArrowheads="1"/>
          </p:cNvSpPr>
          <p:nvPr/>
        </p:nvSpPr>
        <p:spPr bwMode="auto">
          <a:xfrm>
            <a:off x="1158782" y="5026900"/>
            <a:ext cx="392875" cy="838200"/>
          </a:xfrm>
          <a:prstGeom prst="can">
            <a:avLst>
              <a:gd name="adj" fmla="val 25000"/>
            </a:avLst>
          </a:prstGeom>
          <a:solidFill>
            <a:schemeClr val="accent1">
              <a:alpha val="50000"/>
            </a:schemeClr>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2</a:t>
            </a:r>
          </a:p>
        </p:txBody>
      </p:sp>
      <p:sp>
        <p:nvSpPr>
          <p:cNvPr id="45" name="AutoShape 41"/>
          <p:cNvSpPr>
            <a:spLocks noChangeArrowheads="1"/>
          </p:cNvSpPr>
          <p:nvPr/>
        </p:nvSpPr>
        <p:spPr bwMode="auto">
          <a:xfrm>
            <a:off x="4889659" y="5026900"/>
            <a:ext cx="392875"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3</a:t>
            </a:r>
            <a:endParaRPr lang="en-US" sz="1400" b="1" baseline="-25000" dirty="0"/>
          </a:p>
        </p:txBody>
      </p:sp>
      <p:sp>
        <p:nvSpPr>
          <p:cNvPr id="46" name="AutoShape 41"/>
          <p:cNvSpPr>
            <a:spLocks noChangeArrowheads="1"/>
          </p:cNvSpPr>
          <p:nvPr/>
        </p:nvSpPr>
        <p:spPr bwMode="auto">
          <a:xfrm>
            <a:off x="7025243" y="5026900"/>
            <a:ext cx="392875" cy="838200"/>
          </a:xfrm>
          <a:prstGeom prst="can">
            <a:avLst>
              <a:gd name="adj" fmla="val 25000"/>
            </a:avLst>
          </a:prstGeom>
          <a:solidFill>
            <a:schemeClr val="accent1">
              <a:alpha val="50000"/>
            </a:schemeClr>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3</a:t>
            </a:r>
          </a:p>
        </p:txBody>
      </p:sp>
      <p:sp>
        <p:nvSpPr>
          <p:cNvPr id="47" name="AutoShape 41"/>
          <p:cNvSpPr>
            <a:spLocks noChangeArrowheads="1"/>
          </p:cNvSpPr>
          <p:nvPr/>
        </p:nvSpPr>
        <p:spPr bwMode="auto">
          <a:xfrm>
            <a:off x="7654692" y="5026900"/>
            <a:ext cx="392875" cy="838200"/>
          </a:xfrm>
          <a:prstGeom prst="can">
            <a:avLst>
              <a:gd name="adj" fmla="val 25000"/>
            </a:avLst>
          </a:prstGeom>
          <a:solidFill>
            <a:schemeClr val="accent1"/>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4</a:t>
            </a:r>
            <a:endParaRPr lang="en-US" sz="1400" b="1" baseline="-25000" dirty="0"/>
          </a:p>
        </p:txBody>
      </p:sp>
      <p:sp>
        <p:nvSpPr>
          <p:cNvPr id="48" name="AutoShape 41"/>
          <p:cNvSpPr>
            <a:spLocks noChangeArrowheads="1"/>
          </p:cNvSpPr>
          <p:nvPr/>
        </p:nvSpPr>
        <p:spPr bwMode="auto">
          <a:xfrm>
            <a:off x="5515041" y="5026900"/>
            <a:ext cx="392875" cy="838200"/>
          </a:xfrm>
          <a:prstGeom prst="can">
            <a:avLst>
              <a:gd name="adj" fmla="val 25000"/>
            </a:avLst>
          </a:prstGeom>
          <a:solidFill>
            <a:schemeClr val="accent1">
              <a:alpha val="50000"/>
            </a:schemeClr>
          </a:solidFill>
          <a:ln w="9525">
            <a:solidFill>
              <a:schemeClr val="tx1"/>
            </a:solidFill>
            <a:round/>
            <a:headEnd/>
            <a:tailEnd/>
          </a:ln>
          <a:effectLst>
            <a:outerShdw blurRad="63500" dist="63500" dir="3179999" algn="ctr" rotWithShape="0">
              <a:srgbClr val="000000">
                <a:alpha val="56000"/>
              </a:srgbClr>
            </a:outerShdw>
          </a:effectLst>
        </p:spPr>
        <p:txBody>
          <a:bodyPr wrap="none" tIns="91440" anchor="ctr"/>
          <a:lstStyle/>
          <a:p>
            <a:r>
              <a:rPr lang="en-US" sz="1400" b="1" dirty="0" smtClean="0"/>
              <a:t>P</a:t>
            </a:r>
            <a:r>
              <a:rPr lang="en-US" sz="1400" b="1" baseline="-25000" dirty="0" smtClean="0"/>
              <a:t>4</a:t>
            </a:r>
          </a:p>
        </p:txBody>
      </p:sp>
      <p:cxnSp>
        <p:nvCxnSpPr>
          <p:cNvPr id="49" name="AutoShape 90"/>
          <p:cNvCxnSpPr>
            <a:cxnSpLocks noChangeShapeType="1"/>
            <a:stCxn id="8199" idx="2"/>
            <a:endCxn id="40" idx="1"/>
          </p:cNvCxnSpPr>
          <p:nvPr/>
        </p:nvCxnSpPr>
        <p:spPr bwMode="auto">
          <a:xfrm rot="5400000">
            <a:off x="637082" y="4632107"/>
            <a:ext cx="487550" cy="302037"/>
          </a:xfrm>
          <a:prstGeom prst="straightConnector1">
            <a:avLst/>
          </a:prstGeom>
          <a:noFill/>
          <a:ln w="9525">
            <a:solidFill>
              <a:schemeClr val="tx1"/>
            </a:solidFill>
            <a:round/>
            <a:headEnd/>
            <a:tailEnd/>
          </a:ln>
        </p:spPr>
      </p:cxnSp>
      <p:cxnSp>
        <p:nvCxnSpPr>
          <p:cNvPr id="52" name="AutoShape 90"/>
          <p:cNvCxnSpPr>
            <a:cxnSpLocks noChangeShapeType="1"/>
            <a:stCxn id="44" idx="1"/>
            <a:endCxn id="8199" idx="2"/>
          </p:cNvCxnSpPr>
          <p:nvPr/>
        </p:nvCxnSpPr>
        <p:spPr bwMode="auto">
          <a:xfrm rot="16200000" flipV="1">
            <a:off x="949773" y="4621452"/>
            <a:ext cx="487550" cy="323345"/>
          </a:xfrm>
          <a:prstGeom prst="straightConnector1">
            <a:avLst/>
          </a:prstGeom>
          <a:noFill/>
          <a:ln w="9525">
            <a:solidFill>
              <a:schemeClr val="tx1"/>
            </a:solidFill>
            <a:round/>
            <a:headEnd/>
            <a:tailEnd/>
          </a:ln>
        </p:spPr>
      </p:cxnSp>
      <p:cxnSp>
        <p:nvCxnSpPr>
          <p:cNvPr id="55" name="AutoShape 90"/>
          <p:cNvCxnSpPr>
            <a:cxnSpLocks noChangeShapeType="1"/>
            <a:stCxn id="8200" idx="2"/>
            <a:endCxn id="42" idx="1"/>
          </p:cNvCxnSpPr>
          <p:nvPr/>
        </p:nvCxnSpPr>
        <p:spPr bwMode="auto">
          <a:xfrm rot="5400000">
            <a:off x="2796249" y="4632274"/>
            <a:ext cx="487550" cy="301703"/>
          </a:xfrm>
          <a:prstGeom prst="straightConnector1">
            <a:avLst/>
          </a:prstGeom>
          <a:noFill/>
          <a:ln w="9525">
            <a:solidFill>
              <a:schemeClr val="tx1"/>
            </a:solidFill>
            <a:round/>
            <a:headEnd/>
            <a:tailEnd/>
          </a:ln>
        </p:spPr>
      </p:cxnSp>
      <p:cxnSp>
        <p:nvCxnSpPr>
          <p:cNvPr id="56" name="AutoShape 90"/>
          <p:cNvCxnSpPr>
            <a:cxnSpLocks noChangeShapeType="1"/>
            <a:stCxn id="43" idx="1"/>
            <a:endCxn id="8200" idx="2"/>
          </p:cNvCxnSpPr>
          <p:nvPr/>
        </p:nvCxnSpPr>
        <p:spPr bwMode="auto">
          <a:xfrm rot="16200000" flipV="1">
            <a:off x="3110973" y="4619252"/>
            <a:ext cx="487550" cy="327746"/>
          </a:xfrm>
          <a:prstGeom prst="straightConnector1">
            <a:avLst/>
          </a:prstGeom>
          <a:noFill/>
          <a:ln w="9525">
            <a:solidFill>
              <a:schemeClr val="tx1"/>
            </a:solidFill>
            <a:round/>
            <a:headEnd/>
            <a:tailEnd/>
          </a:ln>
        </p:spPr>
      </p:cxnSp>
      <p:cxnSp>
        <p:nvCxnSpPr>
          <p:cNvPr id="68" name="AutoShape 90"/>
          <p:cNvCxnSpPr>
            <a:cxnSpLocks noChangeShapeType="1"/>
            <a:stCxn id="48" idx="1"/>
            <a:endCxn id="8201" idx="2"/>
          </p:cNvCxnSpPr>
          <p:nvPr/>
        </p:nvCxnSpPr>
        <p:spPr bwMode="auto">
          <a:xfrm rot="16200000" flipV="1">
            <a:off x="5286902" y="4602323"/>
            <a:ext cx="487550" cy="361604"/>
          </a:xfrm>
          <a:prstGeom prst="straightConnector1">
            <a:avLst/>
          </a:prstGeom>
          <a:noFill/>
          <a:ln w="9525">
            <a:solidFill>
              <a:schemeClr val="tx1"/>
            </a:solidFill>
            <a:round/>
            <a:headEnd/>
            <a:tailEnd/>
          </a:ln>
        </p:spPr>
      </p:cxnSp>
      <p:cxnSp>
        <p:nvCxnSpPr>
          <p:cNvPr id="70" name="AutoShape 90"/>
          <p:cNvCxnSpPr>
            <a:cxnSpLocks noChangeShapeType="1"/>
            <a:stCxn id="45" idx="1"/>
            <a:endCxn id="8201" idx="2"/>
          </p:cNvCxnSpPr>
          <p:nvPr/>
        </p:nvCxnSpPr>
        <p:spPr bwMode="auto">
          <a:xfrm rot="5400000" flipH="1" flipV="1">
            <a:off x="4974211" y="4651236"/>
            <a:ext cx="487550" cy="263778"/>
          </a:xfrm>
          <a:prstGeom prst="straightConnector1">
            <a:avLst/>
          </a:prstGeom>
          <a:noFill/>
          <a:ln w="9525">
            <a:solidFill>
              <a:schemeClr val="tx1"/>
            </a:solidFill>
            <a:round/>
            <a:headEnd/>
            <a:tailEnd/>
          </a:ln>
        </p:spPr>
      </p:cxnSp>
      <p:cxnSp>
        <p:nvCxnSpPr>
          <p:cNvPr id="71" name="AutoShape 90"/>
          <p:cNvCxnSpPr>
            <a:cxnSpLocks noChangeShapeType="1"/>
            <a:stCxn id="8202" idx="2"/>
            <a:endCxn id="46" idx="1"/>
          </p:cNvCxnSpPr>
          <p:nvPr/>
        </p:nvCxnSpPr>
        <p:spPr bwMode="auto">
          <a:xfrm rot="5400000">
            <a:off x="7121503" y="4639528"/>
            <a:ext cx="487550" cy="287194"/>
          </a:xfrm>
          <a:prstGeom prst="straightConnector1">
            <a:avLst/>
          </a:prstGeom>
          <a:noFill/>
          <a:ln w="9525">
            <a:solidFill>
              <a:schemeClr val="tx1"/>
            </a:solidFill>
            <a:round/>
            <a:headEnd/>
            <a:tailEnd/>
          </a:ln>
        </p:spPr>
      </p:cxnSp>
      <p:cxnSp>
        <p:nvCxnSpPr>
          <p:cNvPr id="72" name="AutoShape 90"/>
          <p:cNvCxnSpPr>
            <a:cxnSpLocks noChangeShapeType="1"/>
            <a:stCxn id="47" idx="1"/>
            <a:endCxn id="8202" idx="2"/>
          </p:cNvCxnSpPr>
          <p:nvPr/>
        </p:nvCxnSpPr>
        <p:spPr bwMode="auto">
          <a:xfrm rot="16200000" flipV="1">
            <a:off x="7436228" y="4611997"/>
            <a:ext cx="487550" cy="342255"/>
          </a:xfrm>
          <a:prstGeom prst="straightConnector1">
            <a:avLst/>
          </a:prstGeom>
          <a:noFill/>
          <a:ln w="9525">
            <a:solidFill>
              <a:schemeClr val="tx1"/>
            </a:solidFill>
            <a:round/>
            <a:headEnd/>
            <a:tailEnd/>
          </a:ln>
        </p:spPr>
      </p:cxnSp>
      <p:sp>
        <p:nvSpPr>
          <p:cNvPr id="81" name="TextBox 80"/>
          <p:cNvSpPr txBox="1"/>
          <p:nvPr/>
        </p:nvSpPr>
        <p:spPr>
          <a:xfrm>
            <a:off x="8170232" y="5130145"/>
            <a:ext cx="992579" cy="646331"/>
          </a:xfrm>
          <a:prstGeom prst="rect">
            <a:avLst/>
          </a:prstGeom>
          <a:noFill/>
        </p:spPr>
        <p:txBody>
          <a:bodyPr wrap="none" rtlCol="0">
            <a:spAutoFit/>
          </a:bodyPr>
          <a:lstStyle/>
          <a:p>
            <a:pPr algn="r"/>
            <a:r>
              <a:rPr lang="en-US" dirty="0" smtClean="0"/>
              <a:t>Local</a:t>
            </a:r>
          </a:p>
          <a:p>
            <a:pPr algn="r"/>
            <a:r>
              <a:rPr lang="en-US" dirty="0" smtClean="0"/>
              <a:t>Storage</a:t>
            </a:r>
            <a:endParaRPr lang="en-US" dirty="0"/>
          </a:p>
        </p:txBody>
      </p:sp>
      <p:sp>
        <p:nvSpPr>
          <p:cNvPr id="82" name="Arc 81"/>
          <p:cNvSpPr/>
          <p:nvPr/>
        </p:nvSpPr>
        <p:spPr bwMode="auto">
          <a:xfrm>
            <a:off x="629391" y="4572000"/>
            <a:ext cx="2375065" cy="1816925"/>
          </a:xfrm>
          <a:prstGeom prst="arc">
            <a:avLst>
              <a:gd name="adj1" fmla="val 1473900"/>
              <a:gd name="adj2" fmla="val 9393821"/>
            </a:avLst>
          </a:prstGeom>
          <a:noFill/>
          <a:ln w="25400" cap="flat" cmpd="sng" algn="ctr">
            <a:solidFill>
              <a:srgbClr val="C00000">
                <a:alpha val="50000"/>
              </a:srgbClr>
            </a:solidFill>
            <a:prstDash val="dash"/>
            <a:round/>
            <a:headEnd type="arrow" w="med" len="med"/>
            <a:tailEnd type="none" w="med" len="med"/>
          </a:ln>
          <a:effectLst/>
        </p:spPr>
        <p:txBody>
          <a:bodyPr/>
          <a:lstStyle/>
          <a:p>
            <a:pPr eaLnBrk="0" hangingPunct="0">
              <a:defRPr/>
            </a:pPr>
            <a:endParaRPr lang="en-US" dirty="0">
              <a:latin typeface="Arial" charset="0"/>
              <a:ea typeface="ＭＳ Ｐゴシック" charset="-128"/>
              <a:cs typeface="ＭＳ Ｐゴシック" charset="-128"/>
            </a:endParaRPr>
          </a:p>
        </p:txBody>
      </p:sp>
      <p:sp>
        <p:nvSpPr>
          <p:cNvPr id="83" name="Arc 82"/>
          <p:cNvSpPr/>
          <p:nvPr/>
        </p:nvSpPr>
        <p:spPr bwMode="auto">
          <a:xfrm>
            <a:off x="4914404" y="4581896"/>
            <a:ext cx="2375065" cy="1816925"/>
          </a:xfrm>
          <a:prstGeom prst="arc">
            <a:avLst>
              <a:gd name="adj1" fmla="val 1473900"/>
              <a:gd name="adj2" fmla="val 9393821"/>
            </a:avLst>
          </a:prstGeom>
          <a:noFill/>
          <a:ln w="25400" cap="flat" cmpd="sng" algn="ctr">
            <a:solidFill>
              <a:srgbClr val="C00000">
                <a:alpha val="50000"/>
              </a:srgbClr>
            </a:solidFill>
            <a:prstDash val="dash"/>
            <a:round/>
            <a:headEnd type="arrow" w="med" len="med"/>
            <a:tailEnd type="none" w="med" len="med"/>
          </a:ln>
          <a:effectLst/>
        </p:spPr>
        <p:txBody>
          <a:bodyPr/>
          <a:lstStyle/>
          <a:p>
            <a:pPr eaLnBrk="0" hangingPunct="0">
              <a:defRPr/>
            </a:pPr>
            <a:endParaRPr lang="en-US" dirty="0">
              <a:latin typeface="Arial" charset="0"/>
              <a:ea typeface="ＭＳ Ｐゴシック" charset="-128"/>
              <a:cs typeface="ＭＳ Ｐゴシック" charset="-128"/>
            </a:endParaRPr>
          </a:p>
        </p:txBody>
      </p:sp>
      <p:sp>
        <p:nvSpPr>
          <p:cNvPr id="84" name="Arc 83"/>
          <p:cNvSpPr/>
          <p:nvPr/>
        </p:nvSpPr>
        <p:spPr bwMode="auto">
          <a:xfrm flipH="1" flipV="1">
            <a:off x="1280540" y="4595750"/>
            <a:ext cx="2375065" cy="1731824"/>
          </a:xfrm>
          <a:prstGeom prst="arc">
            <a:avLst>
              <a:gd name="adj1" fmla="val 1473900"/>
              <a:gd name="adj2" fmla="val 9046104"/>
            </a:avLst>
          </a:prstGeom>
          <a:noFill/>
          <a:ln w="25400" cap="flat" cmpd="sng" algn="ctr">
            <a:solidFill>
              <a:srgbClr val="C00000">
                <a:alpha val="50000"/>
              </a:srgbClr>
            </a:solidFill>
            <a:prstDash val="dash"/>
            <a:round/>
            <a:headEnd type="arrow" w="med" len="med"/>
            <a:tailEnd type="none" w="med" len="med"/>
          </a:ln>
          <a:effectLst/>
        </p:spPr>
        <p:txBody>
          <a:bodyPr/>
          <a:lstStyle/>
          <a:p>
            <a:pPr eaLnBrk="0" hangingPunct="0">
              <a:defRPr/>
            </a:pPr>
            <a:endParaRPr lang="en-US" dirty="0">
              <a:latin typeface="Arial" charset="0"/>
              <a:ea typeface="ＭＳ Ｐゴシック" charset="-128"/>
              <a:cs typeface="ＭＳ Ｐゴシック" charset="-128"/>
            </a:endParaRPr>
          </a:p>
        </p:txBody>
      </p:sp>
      <p:sp>
        <p:nvSpPr>
          <p:cNvPr id="85" name="Arc 84"/>
          <p:cNvSpPr/>
          <p:nvPr/>
        </p:nvSpPr>
        <p:spPr bwMode="auto">
          <a:xfrm flipH="1" flipV="1">
            <a:off x="5613039" y="4581895"/>
            <a:ext cx="2375065" cy="1731824"/>
          </a:xfrm>
          <a:prstGeom prst="arc">
            <a:avLst>
              <a:gd name="adj1" fmla="val 1473900"/>
              <a:gd name="adj2" fmla="val 9046104"/>
            </a:avLst>
          </a:prstGeom>
          <a:noFill/>
          <a:ln w="25400" cap="flat" cmpd="sng" algn="ctr">
            <a:solidFill>
              <a:srgbClr val="C00000">
                <a:alpha val="50000"/>
              </a:srgbClr>
            </a:solidFill>
            <a:prstDash val="dash"/>
            <a:round/>
            <a:headEnd type="arrow" w="med" len="med"/>
            <a:tailEnd type="none" w="med" len="med"/>
          </a:ln>
          <a:effectLst/>
        </p:spPr>
        <p:txBody>
          <a:bodyPr/>
          <a:lstStyle/>
          <a:p>
            <a:pPr eaLnBrk="0" hangingPunct="0">
              <a:defRPr/>
            </a:pPr>
            <a:endParaRPr lang="en-US" dirty="0">
              <a:latin typeface="Arial" charset="0"/>
              <a:ea typeface="ＭＳ Ｐゴシック" charset="-128"/>
              <a:cs typeface="ＭＳ Ｐゴシック" charset="-128"/>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Compartment Security</a:t>
            </a:r>
            <a:endParaRPr lang="en-US" dirty="0"/>
          </a:p>
        </p:txBody>
      </p:sp>
      <p:sp>
        <p:nvSpPr>
          <p:cNvPr id="3" name="Content Placeholder 2"/>
          <p:cNvSpPr>
            <a:spLocks noGrp="1"/>
          </p:cNvSpPr>
          <p:nvPr>
            <p:ph idx="1"/>
          </p:nvPr>
        </p:nvSpPr>
        <p:spPr>
          <a:xfrm>
            <a:off x="838200" y="1841500"/>
            <a:ext cx="7620000" cy="4444584"/>
          </a:xfrm>
        </p:spPr>
        <p:txBody>
          <a:bodyPr/>
          <a:lstStyle/>
          <a:p>
            <a:r>
              <a:rPr lang="en-US" dirty="0" smtClean="0"/>
              <a:t>Extension of MarkLogic’s role-based security model to include compartments</a:t>
            </a:r>
          </a:p>
          <a:p>
            <a:pPr>
              <a:buNone/>
            </a:pPr>
            <a:endParaRPr lang="en-US" dirty="0" smtClean="0"/>
          </a:p>
          <a:p>
            <a:r>
              <a:rPr lang="en-US" dirty="0" smtClean="0"/>
              <a:t>Apply security models that include multiple classifications, communities of interest, access groups, and information handling caveats</a:t>
            </a:r>
          </a:p>
          <a:p>
            <a:endParaRPr lang="en-US" dirty="0" smtClean="0"/>
          </a:p>
          <a:p>
            <a:r>
              <a:rPr lang="en-US" dirty="0" smtClean="0"/>
              <a:t>Widely used in government security and information sharing situations</a:t>
            </a:r>
          </a:p>
          <a:p>
            <a:pPr lvl="1"/>
            <a:r>
              <a:rPr lang="en-US" dirty="0" smtClean="0"/>
              <a:t>Example: you can read this document if you are in one of the countries this document has been released to AND assigned to one of the tasks that need to read this document AND a US citizen</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MarkLogic Technical Indicators</a:t>
            </a:r>
            <a:endParaRPr lang="en-US" dirty="0"/>
          </a:p>
        </p:txBody>
      </p:sp>
      <p:sp>
        <p:nvSpPr>
          <p:cNvPr id="3" name="Content Placeholder 2"/>
          <p:cNvSpPr>
            <a:spLocks noGrp="1"/>
          </p:cNvSpPr>
          <p:nvPr>
            <p:ph idx="1"/>
          </p:nvPr>
        </p:nvSpPr>
        <p:spPr>
          <a:xfrm>
            <a:off x="838200" y="1985010"/>
            <a:ext cx="7620000" cy="3992563"/>
          </a:xfrm>
        </p:spPr>
        <p:txBody>
          <a:bodyPr/>
          <a:lstStyle/>
          <a:p>
            <a:r>
              <a:rPr lang="en-US" dirty="0" smtClean="0"/>
              <a:t>Piles of unstructured information (e.g., XML)</a:t>
            </a:r>
          </a:p>
          <a:p>
            <a:pPr lvl="1"/>
            <a:r>
              <a:rPr lang="en-US" dirty="0" smtClean="0"/>
              <a:t>In the terabytes to petabytes range</a:t>
            </a:r>
          </a:p>
          <a:p>
            <a:r>
              <a:rPr lang="en-US" dirty="0" smtClean="0"/>
              <a:t>Projects bolting search engines to relational databases</a:t>
            </a:r>
          </a:p>
          <a:p>
            <a:pPr lvl="1"/>
            <a:r>
              <a:rPr lang="en-US" dirty="0" smtClean="0"/>
              <a:t>And/or attempts to use search engine as application platform</a:t>
            </a:r>
          </a:p>
          <a:p>
            <a:r>
              <a:rPr lang="en-US" dirty="0" smtClean="0"/>
              <a:t>Performance problems with unstructured data in an RDBMS</a:t>
            </a:r>
          </a:p>
          <a:p>
            <a:pPr lvl="1"/>
            <a:r>
              <a:rPr lang="en-US" dirty="0" smtClean="0"/>
              <a:t>Ingestion and/or query</a:t>
            </a:r>
          </a:p>
          <a:p>
            <a:r>
              <a:rPr lang="en-US" dirty="0" smtClean="0"/>
              <a:t>Desire to integrate structured and unstructured information</a:t>
            </a:r>
          </a:p>
          <a:p>
            <a:r>
              <a:rPr lang="en-US" dirty="0" smtClean="0"/>
              <a:t>Need to leverage geospatial data</a:t>
            </a:r>
          </a:p>
          <a:p>
            <a:r>
              <a:rPr lang="en-US" dirty="0" smtClean="0"/>
              <a:t>Teams investigating NoSQL database alternatives</a:t>
            </a:r>
          </a:p>
        </p:txBody>
      </p:sp>
      <p:sp>
        <p:nvSpPr>
          <p:cNvPr id="4" name="Text Placeholder 3"/>
          <p:cNvSpPr>
            <a:spLocks noGrp="1"/>
          </p:cNvSpPr>
          <p:nvPr>
            <p:ph type="body" sz="quarter" idx="10"/>
          </p:nvPr>
        </p:nvSpPr>
        <p:spPr/>
        <p:txBody>
          <a:bodyPr/>
          <a:lstStyle/>
          <a:p>
            <a:r>
              <a:rPr lang="en-US" sz="2000" dirty="0" smtClean="0"/>
              <a:t>Give us a call if you have one or more of the following:</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761270" cy="792162"/>
          </a:xfrm>
        </p:spPr>
        <p:txBody>
          <a:bodyPr/>
          <a:lstStyle/>
          <a:p>
            <a:r>
              <a:rPr lang="en-US" dirty="0" smtClean="0"/>
              <a:t>Examples of Information Applications</a:t>
            </a:r>
            <a:endParaRPr lang="en-US" dirty="0"/>
          </a:p>
        </p:txBody>
      </p:sp>
      <p:sp>
        <p:nvSpPr>
          <p:cNvPr id="3" name="Content Placeholder 2"/>
          <p:cNvSpPr>
            <a:spLocks noGrp="1"/>
          </p:cNvSpPr>
          <p:nvPr>
            <p:ph idx="1"/>
          </p:nvPr>
        </p:nvSpPr>
        <p:spPr>
          <a:xfrm>
            <a:off x="838200" y="5028793"/>
            <a:ext cx="7620000" cy="937714"/>
          </a:xfrm>
        </p:spPr>
        <p:txBody>
          <a:bodyPr/>
          <a:lstStyle/>
          <a:p>
            <a:r>
              <a:rPr lang="en-US" dirty="0" smtClean="0"/>
              <a:t>Repurpose information trapped in existing silos</a:t>
            </a:r>
          </a:p>
          <a:p>
            <a:r>
              <a:rPr lang="en-US" dirty="0" smtClean="0"/>
              <a:t>Make information more accessible and more relevant</a:t>
            </a:r>
          </a:p>
          <a:p>
            <a:r>
              <a:rPr lang="en-US" dirty="0" smtClean="0"/>
              <a:t>Improve collaboration and decision-making</a:t>
            </a:r>
          </a:p>
        </p:txBody>
      </p:sp>
      <p:sp>
        <p:nvSpPr>
          <p:cNvPr id="5" name="TextBox 4"/>
          <p:cNvSpPr txBox="1"/>
          <p:nvPr/>
        </p:nvSpPr>
        <p:spPr>
          <a:xfrm>
            <a:off x="231168" y="1862381"/>
            <a:ext cx="1551399" cy="1063699"/>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en-US" sz="1400" b="1" dirty="0" smtClean="0">
                <a:latin typeface="Tahoma" pitchFamily="34" charset="0"/>
                <a:cs typeface="Tahoma" pitchFamily="34" charset="0"/>
              </a:rPr>
              <a:t>Common Repository</a:t>
            </a:r>
          </a:p>
        </p:txBody>
      </p:sp>
      <p:sp>
        <p:nvSpPr>
          <p:cNvPr id="6" name="TextBox 5"/>
          <p:cNvSpPr txBox="1"/>
          <p:nvPr/>
        </p:nvSpPr>
        <p:spPr>
          <a:xfrm>
            <a:off x="2013735" y="1862381"/>
            <a:ext cx="1551399" cy="1063699"/>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en-US" sz="1400" b="1" dirty="0" smtClean="0">
                <a:latin typeface="Tahoma" pitchFamily="34" charset="0"/>
                <a:cs typeface="Tahoma" pitchFamily="34" charset="0"/>
              </a:rPr>
              <a:t>Metadata Catalog</a:t>
            </a:r>
          </a:p>
        </p:txBody>
      </p:sp>
      <p:sp>
        <p:nvSpPr>
          <p:cNvPr id="7" name="TextBox 6"/>
          <p:cNvSpPr txBox="1"/>
          <p:nvPr/>
        </p:nvSpPr>
        <p:spPr>
          <a:xfrm>
            <a:off x="3796302" y="1862381"/>
            <a:ext cx="1551399" cy="1063699"/>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en-US" sz="1400" b="1" dirty="0" smtClean="0">
                <a:latin typeface="Tahoma" pitchFamily="34" charset="0"/>
                <a:cs typeface="Tahoma" pitchFamily="34" charset="0"/>
              </a:rPr>
              <a:t>Digital Content Delivery</a:t>
            </a:r>
          </a:p>
        </p:txBody>
      </p:sp>
      <p:sp>
        <p:nvSpPr>
          <p:cNvPr id="8" name="TextBox 7"/>
          <p:cNvSpPr txBox="1"/>
          <p:nvPr/>
        </p:nvSpPr>
        <p:spPr>
          <a:xfrm>
            <a:off x="5578869" y="1862381"/>
            <a:ext cx="1551399" cy="1063699"/>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en-US" sz="1400" b="1" dirty="0" smtClean="0">
                <a:latin typeface="Tahoma" pitchFamily="34" charset="0"/>
                <a:cs typeface="Tahoma" pitchFamily="34" charset="0"/>
              </a:rPr>
              <a:t>Information Intelligence</a:t>
            </a:r>
          </a:p>
        </p:txBody>
      </p:sp>
      <p:sp>
        <p:nvSpPr>
          <p:cNvPr id="9" name="TextBox 8"/>
          <p:cNvSpPr txBox="1"/>
          <p:nvPr/>
        </p:nvSpPr>
        <p:spPr>
          <a:xfrm>
            <a:off x="7361436" y="1862381"/>
            <a:ext cx="1551399" cy="1063699"/>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en-US" sz="1400" b="1" dirty="0" smtClean="0">
                <a:latin typeface="Tahoma" pitchFamily="34" charset="0"/>
                <a:cs typeface="Tahoma" pitchFamily="34" charset="0"/>
              </a:rPr>
              <a:t>Social Applications</a:t>
            </a:r>
          </a:p>
        </p:txBody>
      </p:sp>
      <p:pic>
        <p:nvPicPr>
          <p:cNvPr id="12" name="Picture 30" descr="jpm.gif"/>
          <p:cNvPicPr>
            <a:picLocks noChangeAspect="1"/>
          </p:cNvPicPr>
          <p:nvPr/>
        </p:nvPicPr>
        <p:blipFill>
          <a:blip r:embed="rId3" cstate="print"/>
          <a:srcRect/>
          <a:stretch>
            <a:fillRect/>
          </a:stretch>
        </p:blipFill>
        <p:spPr bwMode="auto">
          <a:xfrm>
            <a:off x="295876" y="3603498"/>
            <a:ext cx="1487950" cy="228600"/>
          </a:xfrm>
          <a:prstGeom prst="rect">
            <a:avLst/>
          </a:prstGeom>
          <a:noFill/>
          <a:ln w="9525">
            <a:noFill/>
            <a:miter lim="800000"/>
            <a:headEnd/>
            <a:tailEnd/>
          </a:ln>
          <a:effectLst/>
        </p:spPr>
      </p:pic>
      <p:pic>
        <p:nvPicPr>
          <p:cNvPr id="13" name="Picture 12" descr="intelligencecommunitlogo2.jpg"/>
          <p:cNvPicPr>
            <a:picLocks noChangeAspect="1"/>
          </p:cNvPicPr>
          <p:nvPr/>
        </p:nvPicPr>
        <p:blipFill>
          <a:blip r:embed="rId4" cstate="print"/>
          <a:stretch>
            <a:fillRect/>
          </a:stretch>
        </p:blipFill>
        <p:spPr>
          <a:xfrm>
            <a:off x="1627631" y="4139205"/>
            <a:ext cx="685800" cy="685800"/>
          </a:xfrm>
          <a:prstGeom prst="rect">
            <a:avLst/>
          </a:prstGeom>
          <a:effectLst/>
        </p:spPr>
      </p:pic>
      <p:pic>
        <p:nvPicPr>
          <p:cNvPr id="14" name="Picture 13" descr="logo_tree"/>
          <p:cNvPicPr>
            <a:picLocks noChangeAspect="1" noChangeArrowheads="1"/>
          </p:cNvPicPr>
          <p:nvPr/>
        </p:nvPicPr>
        <p:blipFill>
          <a:blip r:embed="rId5" cstate="print"/>
          <a:srcRect l="17978" t="5882" r="23596"/>
          <a:stretch>
            <a:fillRect/>
          </a:stretch>
        </p:blipFill>
        <p:spPr bwMode="auto">
          <a:xfrm>
            <a:off x="571582" y="4139205"/>
            <a:ext cx="627681" cy="685800"/>
          </a:xfrm>
          <a:prstGeom prst="rect">
            <a:avLst/>
          </a:prstGeom>
          <a:noFill/>
          <a:ln w="9525">
            <a:noFill/>
            <a:miter lim="800000"/>
            <a:headEnd/>
            <a:tailEnd/>
          </a:ln>
          <a:effectLst/>
        </p:spPr>
      </p:pic>
      <p:pic>
        <p:nvPicPr>
          <p:cNvPr id="15" name="Picture 14" descr="na logo.jpg"/>
          <p:cNvPicPr>
            <a:picLocks noChangeAspect="1"/>
          </p:cNvPicPr>
          <p:nvPr/>
        </p:nvPicPr>
        <p:blipFill>
          <a:blip r:embed="rId6" cstate="print"/>
          <a:stretch>
            <a:fillRect/>
          </a:stretch>
        </p:blipFill>
        <p:spPr>
          <a:xfrm>
            <a:off x="2239696" y="3374898"/>
            <a:ext cx="685800" cy="685800"/>
          </a:xfrm>
          <a:prstGeom prst="rect">
            <a:avLst/>
          </a:prstGeom>
          <a:effectLst/>
        </p:spPr>
      </p:pic>
      <p:pic>
        <p:nvPicPr>
          <p:cNvPr id="16" name="Picture 15" descr="loc.jpg"/>
          <p:cNvPicPr>
            <a:picLocks noChangeAspect="1"/>
          </p:cNvPicPr>
          <p:nvPr/>
        </p:nvPicPr>
        <p:blipFill>
          <a:blip r:embed="rId7" cstate="print"/>
          <a:stretch>
            <a:fillRect/>
          </a:stretch>
        </p:blipFill>
        <p:spPr>
          <a:xfrm>
            <a:off x="2741799" y="4367805"/>
            <a:ext cx="1061358" cy="228600"/>
          </a:xfrm>
          <a:prstGeom prst="rect">
            <a:avLst/>
          </a:prstGeom>
          <a:effectLst/>
        </p:spPr>
      </p:pic>
      <p:pic>
        <p:nvPicPr>
          <p:cNvPr id="17" name="Picture 16" descr="mcgraw.jpg"/>
          <p:cNvPicPr>
            <a:picLocks noChangeAspect="1"/>
          </p:cNvPicPr>
          <p:nvPr/>
        </p:nvPicPr>
        <p:blipFill>
          <a:blip r:embed="rId8" cstate="print"/>
          <a:stretch>
            <a:fillRect/>
          </a:stretch>
        </p:blipFill>
        <p:spPr>
          <a:xfrm>
            <a:off x="4231525" y="4253505"/>
            <a:ext cx="475904" cy="457200"/>
          </a:xfrm>
          <a:prstGeom prst="rect">
            <a:avLst/>
          </a:prstGeom>
        </p:spPr>
      </p:pic>
      <p:pic>
        <p:nvPicPr>
          <p:cNvPr id="18" name="Picture 3" descr="jetblue"/>
          <p:cNvPicPr>
            <a:picLocks noChangeAspect="1" noChangeArrowheads="1"/>
          </p:cNvPicPr>
          <p:nvPr/>
        </p:nvPicPr>
        <p:blipFill>
          <a:blip r:embed="rId9" cstate="print"/>
          <a:srcRect r="34285"/>
          <a:stretch>
            <a:fillRect/>
          </a:stretch>
        </p:blipFill>
        <p:spPr bwMode="auto">
          <a:xfrm>
            <a:off x="3381366" y="3489198"/>
            <a:ext cx="809347" cy="457200"/>
          </a:xfrm>
          <a:prstGeom prst="rect">
            <a:avLst/>
          </a:prstGeom>
          <a:noFill/>
          <a:ln w="9525">
            <a:noFill/>
            <a:miter lim="800000"/>
            <a:headEnd/>
            <a:tailEnd/>
          </a:ln>
          <a:effectLst/>
        </p:spPr>
      </p:pic>
      <p:pic>
        <p:nvPicPr>
          <p:cNvPr id="19" name="Picture 18" descr="US-FederalAviationAdmin-Seal_svg.png"/>
          <p:cNvPicPr>
            <a:picLocks noChangeAspect="1"/>
          </p:cNvPicPr>
          <p:nvPr/>
        </p:nvPicPr>
        <p:blipFill>
          <a:blip r:embed="rId10" cstate="print"/>
          <a:stretch>
            <a:fillRect/>
          </a:stretch>
        </p:blipFill>
        <p:spPr>
          <a:xfrm>
            <a:off x="5135797" y="4139205"/>
            <a:ext cx="685800" cy="685800"/>
          </a:xfrm>
          <a:prstGeom prst="rect">
            <a:avLst/>
          </a:prstGeom>
          <a:noFill/>
          <a:ln>
            <a:noFill/>
          </a:ln>
          <a:effectLst/>
        </p:spPr>
      </p:pic>
      <p:pic>
        <p:nvPicPr>
          <p:cNvPr id="21" name="Picture 34" descr="armylogo"/>
          <p:cNvPicPr>
            <a:picLocks noChangeAspect="1" noChangeArrowheads="1"/>
          </p:cNvPicPr>
          <p:nvPr/>
        </p:nvPicPr>
        <p:blipFill>
          <a:blip r:embed="rId11" cstate="print"/>
          <a:srcRect l="23334" t="14285" r="21666" b="32143"/>
          <a:stretch>
            <a:fillRect/>
          </a:stretch>
        </p:blipFill>
        <p:spPr bwMode="auto">
          <a:xfrm>
            <a:off x="8319713" y="3374898"/>
            <a:ext cx="504311" cy="685800"/>
          </a:xfrm>
          <a:prstGeom prst="rect">
            <a:avLst/>
          </a:prstGeom>
          <a:noFill/>
          <a:ln w="9525">
            <a:noFill/>
            <a:miter lim="800000"/>
            <a:headEnd/>
            <a:tailEnd/>
          </a:ln>
          <a:effectLst/>
        </p:spPr>
      </p:pic>
      <p:pic>
        <p:nvPicPr>
          <p:cNvPr id="22" name="Picture 21" descr="wg.png"/>
          <p:cNvPicPr>
            <a:picLocks noChangeAspect="1"/>
          </p:cNvPicPr>
          <p:nvPr/>
        </p:nvPicPr>
        <p:blipFill>
          <a:blip r:embed="rId12" cstate="print"/>
          <a:stretch>
            <a:fillRect/>
          </a:stretch>
        </p:blipFill>
        <p:spPr>
          <a:xfrm>
            <a:off x="7781608" y="4299225"/>
            <a:ext cx="1117600" cy="365760"/>
          </a:xfrm>
          <a:prstGeom prst="rect">
            <a:avLst/>
          </a:prstGeom>
          <a:solidFill>
            <a:schemeClr val="dk1">
              <a:hueOff val="0"/>
              <a:satOff val="0"/>
              <a:lumOff val="0"/>
            </a:schemeClr>
          </a:solidFill>
          <a:effectLst/>
        </p:spPr>
      </p:pic>
      <p:pic>
        <p:nvPicPr>
          <p:cNvPr id="23" name="Picture 39" descr="Credit Card Companies - Visa Credit Card - Global Visa Sites"/>
          <p:cNvPicPr>
            <a:picLocks noChangeAspect="1" noChangeArrowheads="1"/>
          </p:cNvPicPr>
          <p:nvPr/>
        </p:nvPicPr>
        <p:blipFill>
          <a:blip r:embed="rId13" cstate="print"/>
          <a:srcRect/>
          <a:stretch>
            <a:fillRect/>
          </a:stretch>
        </p:blipFill>
        <p:spPr bwMode="auto">
          <a:xfrm>
            <a:off x="4646583" y="3603498"/>
            <a:ext cx="675328" cy="228600"/>
          </a:xfrm>
          <a:prstGeom prst="rect">
            <a:avLst/>
          </a:prstGeom>
          <a:noFill/>
          <a:ln w="9525">
            <a:noFill/>
            <a:miter lim="800000"/>
            <a:headEnd/>
            <a:tailEnd/>
          </a:ln>
        </p:spPr>
      </p:pic>
      <p:pic>
        <p:nvPicPr>
          <p:cNvPr id="24" name="Picture 2"/>
          <p:cNvPicPr>
            <a:picLocks noChangeAspect="1" noChangeArrowheads="1"/>
          </p:cNvPicPr>
          <p:nvPr/>
        </p:nvPicPr>
        <p:blipFill>
          <a:blip r:embed="rId14" cstate="print"/>
          <a:srcRect/>
          <a:stretch>
            <a:fillRect/>
          </a:stretch>
        </p:blipFill>
        <p:spPr bwMode="auto">
          <a:xfrm>
            <a:off x="6249965" y="4299225"/>
            <a:ext cx="1103277" cy="365760"/>
          </a:xfrm>
          <a:prstGeom prst="rect">
            <a:avLst/>
          </a:prstGeom>
          <a:noFill/>
          <a:ln w="9525">
            <a:noFill/>
            <a:miter lim="800000"/>
            <a:headEnd/>
            <a:tailEnd/>
          </a:ln>
          <a:effectLst/>
        </p:spPr>
      </p:pic>
      <p:pic>
        <p:nvPicPr>
          <p:cNvPr id="25" name="Picture 28"/>
          <p:cNvPicPr>
            <a:picLocks noChangeAspect="1" noChangeArrowheads="1"/>
          </p:cNvPicPr>
          <p:nvPr/>
        </p:nvPicPr>
        <p:blipFill>
          <a:blip r:embed="rId15" cstate="print"/>
          <a:srcRect/>
          <a:stretch>
            <a:fillRect/>
          </a:stretch>
        </p:blipFill>
        <p:spPr bwMode="auto">
          <a:xfrm>
            <a:off x="5777781" y="3512058"/>
            <a:ext cx="2086061" cy="4114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792162"/>
          </a:xfrm>
        </p:spPr>
        <p:txBody>
          <a:bodyPr/>
          <a:lstStyle/>
          <a:p>
            <a:r>
              <a:rPr lang="en-US" dirty="0" smtClean="0"/>
              <a:t>Requirements for Information Applications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 information “as is”</a:t>
            </a:r>
          </a:p>
          <a:p>
            <a:pPr marL="457200" indent="-457200">
              <a:buFont typeface="+mj-lt"/>
              <a:buAutoNum type="arabicPeriod"/>
            </a:pPr>
            <a:r>
              <a:rPr lang="en-US" dirty="0" smtClean="0"/>
              <a:t>Throw away nothing</a:t>
            </a:r>
          </a:p>
          <a:p>
            <a:pPr marL="457200" indent="-457200">
              <a:buFont typeface="+mj-lt"/>
              <a:buAutoNum type="arabicPeriod"/>
            </a:pPr>
            <a:r>
              <a:rPr lang="en-US" dirty="0" smtClean="0"/>
              <a:t>Manage big information</a:t>
            </a:r>
          </a:p>
          <a:p>
            <a:pPr marL="457200" indent="-457200">
              <a:buFont typeface="+mj-lt"/>
              <a:buAutoNum type="arabicPeriod"/>
            </a:pPr>
            <a:r>
              <a:rPr lang="en-US" dirty="0" smtClean="0"/>
              <a:t>Support cloud-based architecture</a:t>
            </a:r>
          </a:p>
          <a:p>
            <a:pPr marL="457200" indent="-457200">
              <a:buFont typeface="+mj-lt"/>
              <a:buAutoNum type="arabicPeriod"/>
            </a:pPr>
            <a:r>
              <a:rPr lang="en-US" dirty="0" smtClean="0"/>
              <a:t>Have real-time access to new information</a:t>
            </a:r>
            <a:endParaRPr lang="en-US" dirty="0"/>
          </a:p>
        </p:txBody>
      </p:sp>
      <p:sp>
        <p:nvSpPr>
          <p:cNvPr id="4" name="Text Placeholder 3"/>
          <p:cNvSpPr>
            <a:spLocks noGrp="1"/>
          </p:cNvSpPr>
          <p:nvPr>
            <p:ph type="body" sz="quarter" idx="10"/>
          </p:nvPr>
        </p:nvSpPr>
        <p:spPr/>
        <p:txBody>
          <a:bodyPr/>
          <a:lstStyle/>
          <a:p>
            <a:r>
              <a:rPr lang="en-US" dirty="0" smtClean="0"/>
              <a:t>Companies should be able to:</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Company update</a:t>
            </a:r>
          </a:p>
          <a:p>
            <a:r>
              <a:rPr lang="en-US" dirty="0" smtClean="0"/>
              <a:t>Today’s information landscape</a:t>
            </a:r>
          </a:p>
          <a:p>
            <a:r>
              <a:rPr lang="en-US" dirty="0" smtClean="0"/>
              <a:t>MarkLogic 4.2 overview</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normAutofit/>
          </a:bodyPr>
          <a:lstStyle/>
          <a:p>
            <a:r>
              <a:rPr lang="en-US" dirty="0" smtClean="0"/>
              <a:t>Vertical Market Strategy</a:t>
            </a:r>
          </a:p>
        </p:txBody>
      </p:sp>
      <p:sp>
        <p:nvSpPr>
          <p:cNvPr id="6" name="Content Placeholder 5"/>
          <p:cNvSpPr>
            <a:spLocks noGrp="1"/>
          </p:cNvSpPr>
          <p:nvPr>
            <p:ph idx="1"/>
          </p:nvPr>
        </p:nvSpPr>
        <p:spPr>
          <a:xfrm>
            <a:off x="838200" y="2103437"/>
            <a:ext cx="4038600" cy="4144963"/>
          </a:xfrm>
        </p:spPr>
        <p:txBody>
          <a:bodyPr>
            <a:normAutofit/>
          </a:bodyPr>
          <a:lstStyle/>
          <a:p>
            <a:r>
              <a:rPr lang="en-US" sz="1400" dirty="0" smtClean="0"/>
              <a:t>Systematic development of vertical markets</a:t>
            </a:r>
          </a:p>
          <a:p>
            <a:pPr lvl="1"/>
            <a:r>
              <a:rPr lang="en-US" sz="1200" dirty="0" smtClean="0"/>
              <a:t>Go-to-market strategy</a:t>
            </a:r>
          </a:p>
          <a:p>
            <a:pPr lvl="1"/>
            <a:r>
              <a:rPr lang="en-US" sz="1200" dirty="0" smtClean="0"/>
              <a:t>Product requirements</a:t>
            </a:r>
          </a:p>
          <a:p>
            <a:endParaRPr lang="en-US" sz="1400" dirty="0" smtClean="0"/>
          </a:p>
          <a:p>
            <a:r>
              <a:rPr lang="en-US" sz="1400" dirty="0" smtClean="0"/>
              <a:t>Enterprise as market exploration</a:t>
            </a:r>
          </a:p>
          <a:p>
            <a:endParaRPr lang="en-US" sz="1400" dirty="0" smtClean="0"/>
          </a:p>
          <a:p>
            <a:r>
              <a:rPr lang="en-US" sz="1400" dirty="0" smtClean="0"/>
              <a:t>Advantages</a:t>
            </a:r>
          </a:p>
          <a:p>
            <a:pPr lvl="1"/>
            <a:r>
              <a:rPr lang="en-US" sz="1200" dirty="0" smtClean="0"/>
              <a:t>Virtuous cycle of domain expertise</a:t>
            </a:r>
          </a:p>
          <a:p>
            <a:pPr lvl="1"/>
            <a:r>
              <a:rPr lang="en-US" sz="1200" dirty="0" smtClean="0"/>
              <a:t>Speak language of the customer</a:t>
            </a:r>
          </a:p>
          <a:p>
            <a:pPr lvl="1"/>
            <a:r>
              <a:rPr lang="en-US" sz="1200" dirty="0" smtClean="0"/>
              <a:t>Consultative value beyond technology</a:t>
            </a:r>
          </a:p>
          <a:p>
            <a:pPr lvl="1"/>
            <a:r>
              <a:rPr lang="en-US" sz="1200" dirty="0" smtClean="0"/>
              <a:t>Relatively homogenous requirements</a:t>
            </a:r>
          </a:p>
          <a:p>
            <a:pPr lvl="1"/>
            <a:r>
              <a:rPr lang="en-US" sz="1200" dirty="0" smtClean="0"/>
              <a:t>Difficult to dislodge</a:t>
            </a:r>
          </a:p>
          <a:p>
            <a:pPr lvl="1"/>
            <a:endParaRPr lang="en-US" sz="1200" dirty="0" smtClean="0"/>
          </a:p>
          <a:p>
            <a:r>
              <a:rPr lang="en-US" sz="1400" dirty="0" smtClean="0"/>
              <a:t>See Geoffrey Moore:  Inside the Tornado</a:t>
            </a:r>
          </a:p>
        </p:txBody>
      </p:sp>
      <p:sp>
        <p:nvSpPr>
          <p:cNvPr id="54" name="TextBox 53"/>
          <p:cNvSpPr txBox="1"/>
          <p:nvPr/>
        </p:nvSpPr>
        <p:spPr>
          <a:xfrm>
            <a:off x="838200" y="1428690"/>
            <a:ext cx="5937844" cy="400110"/>
          </a:xfrm>
          <a:prstGeom prst="rect">
            <a:avLst/>
          </a:prstGeom>
          <a:noFill/>
        </p:spPr>
        <p:txBody>
          <a:bodyPr wrap="none" rtlCol="0">
            <a:spAutoFit/>
          </a:bodyPr>
          <a:lstStyle/>
          <a:p>
            <a:r>
              <a:rPr lang="en-US" sz="2000" b="1" dirty="0" smtClean="0">
                <a:solidFill>
                  <a:schemeClr val="tx2"/>
                </a:solidFill>
                <a:latin typeface="Tahoma" pitchFamily="34" charset="0"/>
                <a:ea typeface="Tahoma" pitchFamily="34" charset="0"/>
                <a:cs typeface="Tahoma" pitchFamily="34" charset="0"/>
              </a:rPr>
              <a:t>Horizontal technology, vertical go-to-market</a:t>
            </a:r>
            <a:endParaRPr lang="en-US" sz="2000" b="1" dirty="0">
              <a:solidFill>
                <a:schemeClr val="tx2"/>
              </a:solidFill>
              <a:latin typeface="Tahoma" pitchFamily="34" charset="0"/>
              <a:ea typeface="Tahoma" pitchFamily="34" charset="0"/>
              <a:cs typeface="Tahoma" pitchFamily="34" charset="0"/>
            </a:endParaRPr>
          </a:p>
        </p:txBody>
      </p:sp>
      <p:sp>
        <p:nvSpPr>
          <p:cNvPr id="21" name="Oval 20"/>
          <p:cNvSpPr/>
          <p:nvPr/>
        </p:nvSpPr>
        <p:spPr>
          <a:xfrm>
            <a:off x="5257800" y="3276600"/>
            <a:ext cx="106680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Media</a:t>
            </a:r>
            <a:endParaRPr lang="en-US" sz="1400" b="1" dirty="0"/>
          </a:p>
        </p:txBody>
      </p:sp>
      <p:sp>
        <p:nvSpPr>
          <p:cNvPr id="22" name="Oval 21"/>
          <p:cNvSpPr/>
          <p:nvPr/>
        </p:nvSpPr>
        <p:spPr>
          <a:xfrm>
            <a:off x="6400800" y="2438400"/>
            <a:ext cx="106680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Govt</a:t>
            </a:r>
            <a:endParaRPr lang="en-US" sz="1400" b="1" dirty="0"/>
          </a:p>
        </p:txBody>
      </p:sp>
      <p:sp>
        <p:nvSpPr>
          <p:cNvPr id="27" name="Oval 26"/>
          <p:cNvSpPr/>
          <p:nvPr/>
        </p:nvSpPr>
        <p:spPr>
          <a:xfrm>
            <a:off x="7467600" y="3276600"/>
            <a:ext cx="106680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Finsvc</a:t>
            </a:r>
            <a:endParaRPr lang="en-US" sz="1400" b="1" dirty="0"/>
          </a:p>
        </p:txBody>
      </p:sp>
      <p:sp>
        <p:nvSpPr>
          <p:cNvPr id="30" name="Oval 29"/>
          <p:cNvSpPr/>
          <p:nvPr/>
        </p:nvSpPr>
        <p:spPr>
          <a:xfrm>
            <a:off x="6400800" y="4038600"/>
            <a:ext cx="1066800" cy="1066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OEM</a:t>
            </a:r>
            <a:endParaRPr lang="en-US" sz="1400" b="1" dirty="0"/>
          </a:p>
        </p:txBody>
      </p:sp>
      <p:sp>
        <p:nvSpPr>
          <p:cNvPr id="36" name="Rectangle 35"/>
          <p:cNvSpPr/>
          <p:nvPr/>
        </p:nvSpPr>
        <p:spPr>
          <a:xfrm>
            <a:off x="5334000" y="5410200"/>
            <a:ext cx="3276600" cy="381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Enterprise</a:t>
            </a:r>
            <a:endParaRPr lang="en-US" sz="1400" b="1" dirty="0"/>
          </a:p>
        </p:txBody>
      </p:sp>
      <p:cxnSp>
        <p:nvCxnSpPr>
          <p:cNvPr id="37" name="Straight Arrow Connector 36"/>
          <p:cNvCxnSpPr>
            <a:stCxn id="21" idx="7"/>
          </p:cNvCxnSpPr>
          <p:nvPr/>
        </p:nvCxnSpPr>
        <p:spPr>
          <a:xfrm rot="5400000" flipH="1" flipV="1">
            <a:off x="6225056" y="3143716"/>
            <a:ext cx="232429" cy="345799"/>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244568" y="4114800"/>
            <a:ext cx="308632" cy="2286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391400" y="3200401"/>
            <a:ext cx="381000" cy="228599"/>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391400" y="4038600"/>
            <a:ext cx="381000" cy="304801"/>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5256212" y="5257800"/>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5485606" y="5257006"/>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8228805" y="5257006"/>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8001794" y="5257006"/>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407086" y="2305515"/>
            <a:ext cx="232429" cy="345799"/>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58200" y="4038601"/>
            <a:ext cx="381000" cy="228599"/>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382000" y="3200399"/>
            <a:ext cx="381000" cy="304801"/>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792162"/>
          </a:xfrm>
        </p:spPr>
        <p:txBody>
          <a:bodyPr/>
          <a:lstStyle/>
          <a:p>
            <a:r>
              <a:rPr lang="en-US" dirty="0" smtClean="0"/>
              <a:t>Leverage Valuable Information More Effectively </a:t>
            </a:r>
            <a:endParaRPr lang="en-US" dirty="0"/>
          </a:p>
        </p:txBody>
      </p:sp>
      <p:sp>
        <p:nvSpPr>
          <p:cNvPr id="3" name="Content Placeholder 2"/>
          <p:cNvSpPr>
            <a:spLocks noGrp="1"/>
          </p:cNvSpPr>
          <p:nvPr>
            <p:ph idx="1"/>
          </p:nvPr>
        </p:nvSpPr>
        <p:spPr>
          <a:xfrm>
            <a:off x="838200" y="1981200"/>
            <a:ext cx="4450690" cy="4144963"/>
          </a:xfrm>
        </p:spPr>
        <p:txBody>
          <a:bodyPr/>
          <a:lstStyle/>
          <a:p>
            <a:r>
              <a:rPr lang="en-US" dirty="0" smtClean="0"/>
              <a:t>Physicians better diagnose their patients</a:t>
            </a:r>
          </a:p>
          <a:p>
            <a:r>
              <a:rPr lang="en-US" dirty="0" smtClean="0"/>
              <a:t>Government agencies preserve and archive national treasures</a:t>
            </a:r>
          </a:p>
          <a:p>
            <a:r>
              <a:rPr lang="en-US" dirty="0" smtClean="0"/>
              <a:t>Traditional media companies move to new media</a:t>
            </a:r>
          </a:p>
          <a:p>
            <a:r>
              <a:rPr lang="en-US" dirty="0" smtClean="0"/>
              <a:t>Wall Street analyze complex derivatives positions</a:t>
            </a:r>
          </a:p>
          <a:p>
            <a:r>
              <a:rPr lang="en-US" dirty="0" smtClean="0"/>
              <a:t>Soldiers share information to perform their missions more effectively</a:t>
            </a:r>
          </a:p>
        </p:txBody>
      </p:sp>
      <p:sp>
        <p:nvSpPr>
          <p:cNvPr id="5" name="Text Placeholder 4"/>
          <p:cNvSpPr>
            <a:spLocks noGrp="1"/>
          </p:cNvSpPr>
          <p:nvPr>
            <p:ph type="body" sz="quarter" idx="10"/>
          </p:nvPr>
        </p:nvSpPr>
        <p:spPr/>
        <p:txBody>
          <a:bodyPr/>
          <a:lstStyle/>
          <a:p>
            <a:r>
              <a:rPr lang="en-US" dirty="0" smtClean="0"/>
              <a:t>MarkLogic helps:</a:t>
            </a:r>
            <a:endParaRPr lang="en-US" dirty="0"/>
          </a:p>
        </p:txBody>
      </p:sp>
      <p:grpSp>
        <p:nvGrpSpPr>
          <p:cNvPr id="4" name="Group 13"/>
          <p:cNvGrpSpPr/>
          <p:nvPr/>
        </p:nvGrpSpPr>
        <p:grpSpPr>
          <a:xfrm>
            <a:off x="5208422" y="1568450"/>
            <a:ext cx="3650285" cy="4573062"/>
            <a:chOff x="5208422" y="1568450"/>
            <a:chExt cx="3650285" cy="4573062"/>
          </a:xfrm>
        </p:grpSpPr>
        <p:sp>
          <p:nvSpPr>
            <p:cNvPr id="13" name="Rounded Rectangle 12"/>
            <p:cNvSpPr/>
            <p:nvPr/>
          </p:nvSpPr>
          <p:spPr>
            <a:xfrm>
              <a:off x="5683910" y="2127295"/>
              <a:ext cx="2026310" cy="2801721"/>
            </a:xfrm>
            <a:prstGeom prst="roundRect">
              <a:avLst/>
            </a:prstGeom>
            <a:solidFill>
              <a:schemeClr val="tx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208422" y="3656172"/>
              <a:ext cx="3650285" cy="1982419"/>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Stock_000000723196Small.jpg"/>
            <p:cNvPicPr>
              <a:picLocks noChangeAspect="1"/>
            </p:cNvPicPr>
            <p:nvPr/>
          </p:nvPicPr>
          <p:blipFill>
            <a:blip r:embed="rId3" cstate="print"/>
            <a:srcRect/>
            <a:stretch>
              <a:fillRect/>
            </a:stretch>
          </p:blipFill>
          <p:spPr>
            <a:xfrm>
              <a:off x="6612944" y="1568450"/>
              <a:ext cx="2136038" cy="3120702"/>
            </a:xfrm>
            <a:prstGeom prst="roundRect">
              <a:avLst/>
            </a:prstGeom>
            <a:ln>
              <a:solidFill>
                <a:schemeClr val="tx1">
                  <a:lumMod val="20000"/>
                  <a:lumOff val="80000"/>
                </a:schemeClr>
              </a:solidFill>
            </a:ln>
          </p:spPr>
        </p:pic>
        <p:sp>
          <p:nvSpPr>
            <p:cNvPr id="12" name="Rounded Rectangle 11"/>
            <p:cNvSpPr/>
            <p:nvPr/>
          </p:nvSpPr>
          <p:spPr>
            <a:xfrm>
              <a:off x="5530292" y="2002936"/>
              <a:ext cx="1828800" cy="2311605"/>
            </a:xfrm>
            <a:prstGeom prst="round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Kindle.png"/>
            <p:cNvPicPr>
              <a:picLocks noChangeAspect="1"/>
            </p:cNvPicPr>
            <p:nvPr/>
          </p:nvPicPr>
          <p:blipFill>
            <a:blip r:embed="rId4" cstate="print"/>
            <a:stretch>
              <a:fillRect/>
            </a:stretch>
          </p:blipFill>
          <p:spPr>
            <a:xfrm flipH="1">
              <a:off x="5807227" y="2458553"/>
              <a:ext cx="802158" cy="1206446"/>
            </a:xfrm>
            <a:prstGeom prst="rect">
              <a:avLst/>
            </a:prstGeom>
          </p:spPr>
        </p:pic>
        <p:sp>
          <p:nvSpPr>
            <p:cNvPr id="16" name="Rounded Rectangle 15"/>
            <p:cNvSpPr/>
            <p:nvPr/>
          </p:nvSpPr>
          <p:spPr>
            <a:xfrm>
              <a:off x="5514444" y="4482785"/>
              <a:ext cx="2071421" cy="1370908"/>
            </a:xfrm>
            <a:prstGeom prst="round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C:\Documents and Settings\gini\Local Settings\Temporary Internet Files\Content.IE5\6B0AG4LW\MP900426557[1].jpg"/>
            <p:cNvPicPr>
              <a:picLocks noChangeAspect="1" noChangeArrowheads="1"/>
            </p:cNvPicPr>
            <p:nvPr/>
          </p:nvPicPr>
          <p:blipFill>
            <a:blip r:embed="rId5" cstate="print"/>
            <a:srcRect/>
            <a:stretch>
              <a:fillRect/>
            </a:stretch>
          </p:blipFill>
          <p:spPr bwMode="auto">
            <a:xfrm flipH="1">
              <a:off x="7390181" y="4819290"/>
              <a:ext cx="1322222" cy="1322222"/>
            </a:xfrm>
            <a:prstGeom prst="roundRect">
              <a:avLst/>
            </a:prstGeom>
            <a:noFill/>
            <a:ln>
              <a:solidFill>
                <a:schemeClr val="tx1">
                  <a:lumMod val="20000"/>
                  <a:lumOff val="80000"/>
                </a:schemeClr>
              </a:solidFill>
            </a:ln>
          </p:spPr>
        </p:pic>
        <p:pic>
          <p:nvPicPr>
            <p:cNvPr id="8" name="Picture 7" descr="Army Guy.png"/>
            <p:cNvPicPr>
              <a:picLocks noChangeAspect="1"/>
            </p:cNvPicPr>
            <p:nvPr/>
          </p:nvPicPr>
          <p:blipFill>
            <a:blip r:embed="rId6" cstate="print"/>
            <a:srcRect/>
            <a:stretch>
              <a:fillRect/>
            </a:stretch>
          </p:blipFill>
          <p:spPr>
            <a:xfrm>
              <a:off x="5521937" y="3348413"/>
              <a:ext cx="1907964" cy="2290699"/>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792162"/>
          </a:xfrm>
        </p:spPr>
        <p:txBody>
          <a:bodyPr/>
          <a:lstStyle/>
          <a:p>
            <a:r>
              <a:rPr lang="en-US" dirty="0" smtClean="0"/>
              <a:t>Today’s Information Landscape Requires A New Approach</a:t>
            </a:r>
            <a:endParaRPr lang="en-US" dirty="0"/>
          </a:p>
        </p:txBody>
      </p:sp>
      <p:sp>
        <p:nvSpPr>
          <p:cNvPr id="30" name="Left-Right Arrow 29"/>
          <p:cNvSpPr/>
          <p:nvPr/>
        </p:nvSpPr>
        <p:spPr>
          <a:xfrm>
            <a:off x="1023938" y="2723317"/>
            <a:ext cx="7099300" cy="2393873"/>
          </a:xfrm>
          <a:prstGeom prst="lef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Information Continuum</a:t>
            </a:r>
            <a:endParaRPr lang="en-US" dirty="0"/>
          </a:p>
        </p:txBody>
      </p:sp>
      <p:sp>
        <p:nvSpPr>
          <p:cNvPr id="5" name="TextBox 4"/>
          <p:cNvSpPr txBox="1"/>
          <p:nvPr/>
        </p:nvSpPr>
        <p:spPr>
          <a:xfrm>
            <a:off x="1020341" y="1481703"/>
            <a:ext cx="1039067" cy="369332"/>
          </a:xfrm>
          <a:prstGeom prst="rect">
            <a:avLst/>
          </a:prstGeom>
          <a:noFill/>
        </p:spPr>
        <p:txBody>
          <a:bodyPr wrap="none" rtlCol="0">
            <a:spAutoFit/>
          </a:bodyPr>
          <a:lstStyle/>
          <a:p>
            <a:pPr algn="ctr"/>
            <a:r>
              <a:rPr lang="en-US" b="1" dirty="0" smtClean="0">
                <a:latin typeface="Tahoma" pitchFamily="34" charset="0"/>
                <a:cs typeface="Tahoma" pitchFamily="34" charset="0"/>
              </a:rPr>
              <a:t>RDBMS</a:t>
            </a:r>
          </a:p>
        </p:txBody>
      </p:sp>
      <p:sp>
        <p:nvSpPr>
          <p:cNvPr id="8" name="TextBox 7"/>
          <p:cNvSpPr txBox="1"/>
          <p:nvPr/>
        </p:nvSpPr>
        <p:spPr>
          <a:xfrm>
            <a:off x="4865255" y="5944350"/>
            <a:ext cx="1547218" cy="338554"/>
          </a:xfrm>
          <a:prstGeom prst="rect">
            <a:avLst/>
          </a:prstGeom>
          <a:noFill/>
        </p:spPr>
        <p:txBody>
          <a:bodyPr wrap="none" rtlCol="0">
            <a:spAutoFit/>
          </a:bodyPr>
          <a:lstStyle/>
          <a:p>
            <a:pPr algn="ctr"/>
            <a:r>
              <a:rPr lang="en-US" sz="1600" b="1" dirty="0" smtClean="0">
                <a:solidFill>
                  <a:schemeClr val="accent4"/>
                </a:solidFill>
                <a:latin typeface="Tahoma" pitchFamily="34" charset="0"/>
                <a:cs typeface="Tahoma" pitchFamily="34" charset="0"/>
              </a:rPr>
              <a:t>Unstructured</a:t>
            </a:r>
          </a:p>
        </p:txBody>
      </p:sp>
      <p:sp>
        <p:nvSpPr>
          <p:cNvPr id="9" name="TextBox 8"/>
          <p:cNvSpPr txBox="1"/>
          <p:nvPr/>
        </p:nvSpPr>
        <p:spPr>
          <a:xfrm>
            <a:off x="1292983" y="5944350"/>
            <a:ext cx="1287533" cy="338554"/>
          </a:xfrm>
          <a:prstGeom prst="rect">
            <a:avLst/>
          </a:prstGeom>
          <a:noFill/>
        </p:spPr>
        <p:txBody>
          <a:bodyPr wrap="none" rtlCol="0">
            <a:spAutoFit/>
          </a:bodyPr>
          <a:lstStyle/>
          <a:p>
            <a:pPr algn="ctr"/>
            <a:r>
              <a:rPr lang="en-US" sz="1600" b="1" dirty="0" smtClean="0">
                <a:solidFill>
                  <a:schemeClr val="accent4"/>
                </a:solidFill>
                <a:latin typeface="Tahoma" pitchFamily="34" charset="0"/>
                <a:cs typeface="Tahoma" pitchFamily="34" charset="0"/>
              </a:rPr>
              <a:t>Structured</a:t>
            </a:r>
          </a:p>
        </p:txBody>
      </p:sp>
      <p:sp>
        <p:nvSpPr>
          <p:cNvPr id="11" name="TextBox 10"/>
          <p:cNvSpPr txBox="1"/>
          <p:nvPr/>
        </p:nvSpPr>
        <p:spPr>
          <a:xfrm>
            <a:off x="7314055" y="5159012"/>
            <a:ext cx="793038" cy="276999"/>
          </a:xfrm>
          <a:prstGeom prst="rect">
            <a:avLst/>
          </a:prstGeom>
          <a:noFill/>
        </p:spPr>
        <p:txBody>
          <a:bodyPr wrap="none" rtlCol="0">
            <a:spAutoFit/>
          </a:bodyPr>
          <a:lstStyle/>
          <a:p>
            <a:pPr algn="ctr"/>
            <a:r>
              <a:rPr lang="en-US" sz="1200" dirty="0" smtClean="0">
                <a:latin typeface="Tahoma" pitchFamily="34" charset="0"/>
                <a:cs typeface="Tahoma" pitchFamily="34" charset="0"/>
              </a:rPr>
              <a:t>Free text</a:t>
            </a:r>
          </a:p>
        </p:txBody>
      </p:sp>
      <p:sp>
        <p:nvSpPr>
          <p:cNvPr id="22" name="TextBox 21"/>
          <p:cNvSpPr txBox="1"/>
          <p:nvPr/>
        </p:nvSpPr>
        <p:spPr>
          <a:xfrm>
            <a:off x="1016000" y="5159012"/>
            <a:ext cx="847155" cy="276999"/>
          </a:xfrm>
          <a:prstGeom prst="rect">
            <a:avLst/>
          </a:prstGeom>
          <a:noFill/>
        </p:spPr>
        <p:txBody>
          <a:bodyPr wrap="none" rtlCol="0">
            <a:spAutoFit/>
          </a:bodyPr>
          <a:lstStyle/>
          <a:p>
            <a:pPr algn="ctr"/>
            <a:r>
              <a:rPr lang="en-US" sz="1200" dirty="0" smtClean="0">
                <a:latin typeface="Tahoma" pitchFamily="34" charset="0"/>
                <a:cs typeface="Tahoma" pitchFamily="34" charset="0"/>
              </a:rPr>
              <a:t>Relational</a:t>
            </a:r>
          </a:p>
        </p:txBody>
      </p:sp>
      <p:sp>
        <p:nvSpPr>
          <p:cNvPr id="20" name="TextBox 19"/>
          <p:cNvSpPr txBox="1"/>
          <p:nvPr/>
        </p:nvSpPr>
        <p:spPr>
          <a:xfrm>
            <a:off x="3302509" y="5558636"/>
            <a:ext cx="973152" cy="276999"/>
          </a:xfrm>
          <a:prstGeom prst="rect">
            <a:avLst/>
          </a:prstGeom>
          <a:noFill/>
        </p:spPr>
        <p:txBody>
          <a:bodyPr wrap="none" rtlCol="0">
            <a:spAutoFit/>
          </a:bodyPr>
          <a:lstStyle/>
          <a:p>
            <a:pPr algn="ctr"/>
            <a:r>
              <a:rPr lang="en-US" sz="1200" dirty="0" smtClean="0">
                <a:latin typeface="Tahoma" pitchFamily="34" charset="0"/>
                <a:cs typeface="Tahoma" pitchFamily="34" charset="0"/>
              </a:rPr>
              <a:t>Hierarchical</a:t>
            </a:r>
          </a:p>
        </p:txBody>
      </p:sp>
      <p:sp>
        <p:nvSpPr>
          <p:cNvPr id="25" name="TextBox 24"/>
          <p:cNvSpPr txBox="1"/>
          <p:nvPr/>
        </p:nvSpPr>
        <p:spPr>
          <a:xfrm>
            <a:off x="4383998" y="5558636"/>
            <a:ext cx="1266244" cy="276999"/>
          </a:xfrm>
          <a:prstGeom prst="rect">
            <a:avLst/>
          </a:prstGeom>
          <a:noFill/>
        </p:spPr>
        <p:txBody>
          <a:bodyPr wrap="none" rtlCol="0">
            <a:spAutoFit/>
          </a:bodyPr>
          <a:lstStyle/>
          <a:p>
            <a:pPr algn="ctr"/>
            <a:r>
              <a:rPr lang="en-US" sz="1200" dirty="0" smtClean="0">
                <a:latin typeface="Tahoma" pitchFamily="34" charset="0"/>
                <a:cs typeface="Tahoma" pitchFamily="34" charset="0"/>
              </a:rPr>
              <a:t>Semi-structured</a:t>
            </a:r>
          </a:p>
        </p:txBody>
      </p:sp>
      <p:sp>
        <p:nvSpPr>
          <p:cNvPr id="12" name="TextBox 11"/>
          <p:cNvSpPr txBox="1"/>
          <p:nvPr/>
        </p:nvSpPr>
        <p:spPr>
          <a:xfrm>
            <a:off x="5013919" y="5159012"/>
            <a:ext cx="620812" cy="276999"/>
          </a:xfrm>
          <a:prstGeom prst="rect">
            <a:avLst/>
          </a:prstGeom>
          <a:noFill/>
        </p:spPr>
        <p:txBody>
          <a:bodyPr wrap="none" rtlCol="0">
            <a:spAutoFit/>
          </a:bodyPr>
          <a:lstStyle/>
          <a:p>
            <a:pPr algn="ctr"/>
            <a:r>
              <a:rPr lang="en-US" sz="1200" dirty="0" smtClean="0">
                <a:latin typeface="Tahoma" pitchFamily="34" charset="0"/>
                <a:cs typeface="Tahoma" pitchFamily="34" charset="0"/>
              </a:rPr>
              <a:t>Emails</a:t>
            </a:r>
          </a:p>
        </p:txBody>
      </p:sp>
      <p:sp>
        <p:nvSpPr>
          <p:cNvPr id="18" name="TextBox 17"/>
          <p:cNvSpPr txBox="1"/>
          <p:nvPr/>
        </p:nvSpPr>
        <p:spPr>
          <a:xfrm>
            <a:off x="5747931" y="5159012"/>
            <a:ext cx="947695" cy="276999"/>
          </a:xfrm>
          <a:prstGeom prst="rect">
            <a:avLst/>
          </a:prstGeom>
          <a:noFill/>
        </p:spPr>
        <p:txBody>
          <a:bodyPr wrap="none" rtlCol="0">
            <a:spAutoFit/>
          </a:bodyPr>
          <a:lstStyle/>
          <a:p>
            <a:pPr algn="ctr"/>
            <a:r>
              <a:rPr lang="en-US" sz="1200" dirty="0" smtClean="0">
                <a:latin typeface="Tahoma" pitchFamily="34" charset="0"/>
                <a:cs typeface="Tahoma" pitchFamily="34" charset="0"/>
              </a:rPr>
              <a:t>Documents</a:t>
            </a:r>
          </a:p>
        </p:txBody>
      </p:sp>
      <p:sp>
        <p:nvSpPr>
          <p:cNvPr id="36" name="TextBox 35"/>
          <p:cNvSpPr txBox="1"/>
          <p:nvPr/>
        </p:nvSpPr>
        <p:spPr>
          <a:xfrm>
            <a:off x="3077561" y="5159012"/>
            <a:ext cx="1068434" cy="276999"/>
          </a:xfrm>
          <a:prstGeom prst="rect">
            <a:avLst/>
          </a:prstGeom>
          <a:noFill/>
        </p:spPr>
        <p:txBody>
          <a:bodyPr wrap="none" rtlCol="0">
            <a:spAutoFit/>
          </a:bodyPr>
          <a:lstStyle/>
          <a:p>
            <a:pPr algn="ctr"/>
            <a:r>
              <a:rPr lang="en-US" sz="1200" dirty="0" smtClean="0">
                <a:latin typeface="Tahoma" pitchFamily="34" charset="0"/>
                <a:cs typeface="Tahoma" pitchFamily="34" charset="0"/>
              </a:rPr>
              <a:t>Time-varying</a:t>
            </a:r>
          </a:p>
        </p:txBody>
      </p:sp>
      <p:sp>
        <p:nvSpPr>
          <p:cNvPr id="28" name="TextBox 27"/>
          <p:cNvSpPr txBox="1"/>
          <p:nvPr/>
        </p:nvSpPr>
        <p:spPr>
          <a:xfrm>
            <a:off x="3882552" y="1481703"/>
            <a:ext cx="1378904" cy="369332"/>
          </a:xfrm>
          <a:prstGeom prst="rect">
            <a:avLst/>
          </a:prstGeom>
          <a:noFill/>
        </p:spPr>
        <p:txBody>
          <a:bodyPr wrap="none" rtlCol="0">
            <a:spAutoFit/>
          </a:bodyPr>
          <a:lstStyle/>
          <a:p>
            <a:pPr algn="ctr"/>
            <a:r>
              <a:rPr lang="en-US" b="1" dirty="0" smtClean="0">
                <a:solidFill>
                  <a:schemeClr val="tx2"/>
                </a:solidFill>
                <a:latin typeface="Tahoma" pitchFamily="34" charset="0"/>
                <a:cs typeface="Tahoma" pitchFamily="34" charset="0"/>
              </a:rPr>
              <a:t>MarkLogic</a:t>
            </a:r>
          </a:p>
        </p:txBody>
      </p:sp>
      <p:cxnSp>
        <p:nvCxnSpPr>
          <p:cNvPr id="32" name="Straight Connector 31"/>
          <p:cNvCxnSpPr/>
          <p:nvPr/>
        </p:nvCxnSpPr>
        <p:spPr>
          <a:xfrm rot="5400000">
            <a:off x="487433" y="3930562"/>
            <a:ext cx="4813301" cy="0"/>
          </a:xfrm>
          <a:prstGeom prst="line">
            <a:avLst/>
          </a:prstGeom>
          <a:ln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73245" y="4760957"/>
            <a:ext cx="470001" cy="276999"/>
          </a:xfrm>
          <a:prstGeom prst="rect">
            <a:avLst/>
          </a:prstGeom>
          <a:noFill/>
        </p:spPr>
        <p:txBody>
          <a:bodyPr wrap="none" rtlCol="0">
            <a:spAutoFit/>
          </a:bodyPr>
          <a:lstStyle/>
          <a:p>
            <a:pPr algn="ctr"/>
            <a:r>
              <a:rPr lang="en-US" sz="1200" dirty="0" smtClean="0">
                <a:latin typeface="Tahoma" pitchFamily="34" charset="0"/>
                <a:cs typeface="Tahoma" pitchFamily="34" charset="0"/>
              </a:rPr>
              <a:t>XML</a:t>
            </a:r>
          </a:p>
        </p:txBody>
      </p:sp>
      <p:sp>
        <p:nvSpPr>
          <p:cNvPr id="26" name="TextBox 25"/>
          <p:cNvSpPr txBox="1"/>
          <p:nvPr/>
        </p:nvSpPr>
        <p:spPr>
          <a:xfrm>
            <a:off x="3921813" y="4760957"/>
            <a:ext cx="813044" cy="276999"/>
          </a:xfrm>
          <a:prstGeom prst="rect">
            <a:avLst/>
          </a:prstGeom>
          <a:noFill/>
        </p:spPr>
        <p:txBody>
          <a:bodyPr wrap="none" rtlCol="0">
            <a:spAutoFit/>
          </a:bodyPr>
          <a:lstStyle/>
          <a:p>
            <a:pPr algn="ctr"/>
            <a:r>
              <a:rPr lang="en-US" sz="1200" dirty="0" smtClean="0">
                <a:latin typeface="Tahoma" pitchFamily="34" charset="0"/>
                <a:cs typeface="Tahoma" pitchFamily="34" charset="0"/>
              </a:rPr>
              <a:t>Metadata</a:t>
            </a:r>
          </a:p>
        </p:txBody>
      </p:sp>
      <p:sp>
        <p:nvSpPr>
          <p:cNvPr id="27" name="TextBox 26"/>
          <p:cNvSpPr txBox="1"/>
          <p:nvPr/>
        </p:nvSpPr>
        <p:spPr>
          <a:xfrm>
            <a:off x="5758578" y="5558636"/>
            <a:ext cx="718466" cy="276999"/>
          </a:xfrm>
          <a:prstGeom prst="rect">
            <a:avLst/>
          </a:prstGeom>
          <a:noFill/>
        </p:spPr>
        <p:txBody>
          <a:bodyPr wrap="none" rtlCol="0">
            <a:spAutoFit/>
          </a:bodyPr>
          <a:lstStyle/>
          <a:p>
            <a:pPr algn="ctr"/>
            <a:r>
              <a:rPr lang="en-US" sz="1200" dirty="0" smtClean="0">
                <a:latin typeface="Tahoma" pitchFamily="34" charset="0"/>
                <a:cs typeface="Tahoma" pitchFamily="34" charset="0"/>
              </a:rPr>
              <a:t>Content</a:t>
            </a:r>
          </a:p>
        </p:txBody>
      </p:sp>
      <p:sp>
        <p:nvSpPr>
          <p:cNvPr id="34" name="TextBox 33"/>
          <p:cNvSpPr txBox="1"/>
          <p:nvPr/>
        </p:nvSpPr>
        <p:spPr>
          <a:xfrm>
            <a:off x="4813424" y="4760957"/>
            <a:ext cx="888384" cy="276999"/>
          </a:xfrm>
          <a:prstGeom prst="rect">
            <a:avLst/>
          </a:prstGeom>
          <a:noFill/>
        </p:spPr>
        <p:txBody>
          <a:bodyPr wrap="none" rtlCol="0">
            <a:spAutoFit/>
          </a:bodyPr>
          <a:lstStyle/>
          <a:p>
            <a:pPr algn="ctr"/>
            <a:r>
              <a:rPr lang="en-US" sz="1200" dirty="0" smtClean="0">
                <a:latin typeface="Tahoma" pitchFamily="34" charset="0"/>
                <a:cs typeface="Tahoma" pitchFamily="34" charset="0"/>
              </a:rPr>
              <a:t>Geospatial</a:t>
            </a:r>
          </a:p>
        </p:txBody>
      </p:sp>
      <p:sp>
        <p:nvSpPr>
          <p:cNvPr id="37" name="Freeform 16"/>
          <p:cNvSpPr>
            <a:spLocks/>
          </p:cNvSpPr>
          <p:nvPr/>
        </p:nvSpPr>
        <p:spPr bwMode="auto">
          <a:xfrm>
            <a:off x="1055028" y="1913776"/>
            <a:ext cx="7032625" cy="1996204"/>
          </a:xfrm>
          <a:custGeom>
            <a:avLst/>
            <a:gdLst>
              <a:gd name="T0" fmla="*/ 0 w 2472"/>
              <a:gd name="T1" fmla="*/ 731 h 731"/>
              <a:gd name="T2" fmla="*/ 1233 w 2472"/>
              <a:gd name="T3" fmla="*/ 0 h 731"/>
              <a:gd name="T4" fmla="*/ 2472 w 2472"/>
              <a:gd name="T5" fmla="*/ 731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dirty="0"/>
          </a:p>
        </p:txBody>
      </p:sp>
      <p:sp>
        <p:nvSpPr>
          <p:cNvPr id="29" name="TextBox 28"/>
          <p:cNvSpPr txBox="1"/>
          <p:nvPr/>
        </p:nvSpPr>
        <p:spPr>
          <a:xfrm>
            <a:off x="4259196" y="5159012"/>
            <a:ext cx="641522" cy="276999"/>
          </a:xfrm>
          <a:prstGeom prst="rect">
            <a:avLst/>
          </a:prstGeom>
          <a:noFill/>
        </p:spPr>
        <p:txBody>
          <a:bodyPr wrap="none" rtlCol="0">
            <a:spAutoFit/>
          </a:bodyPr>
          <a:lstStyle/>
          <a:p>
            <a:pPr algn="ctr"/>
            <a:r>
              <a:rPr lang="en-US" sz="1200" dirty="0" smtClean="0">
                <a:latin typeface="Tahoma" pitchFamily="34" charset="0"/>
                <a:cs typeface="Tahoma" pitchFamily="34" charset="0"/>
              </a:rPr>
              <a:t>Sparse</a:t>
            </a:r>
          </a:p>
        </p:txBody>
      </p:sp>
      <p:sp>
        <p:nvSpPr>
          <p:cNvPr id="23" name="TextBox 22"/>
          <p:cNvSpPr txBox="1"/>
          <p:nvPr/>
        </p:nvSpPr>
        <p:spPr>
          <a:xfrm>
            <a:off x="5780375" y="4760957"/>
            <a:ext cx="592406" cy="276999"/>
          </a:xfrm>
          <a:prstGeom prst="rect">
            <a:avLst/>
          </a:prstGeom>
          <a:noFill/>
        </p:spPr>
        <p:txBody>
          <a:bodyPr wrap="none" rtlCol="0">
            <a:spAutoFit/>
          </a:bodyPr>
          <a:lstStyle/>
          <a:p>
            <a:pPr algn="ctr"/>
            <a:r>
              <a:rPr lang="en-US" sz="1200" dirty="0" smtClean="0">
                <a:latin typeface="Tahoma" pitchFamily="34" charset="0"/>
                <a:cs typeface="Tahoma" pitchFamily="34" charset="0"/>
              </a:rPr>
              <a:t>Graph</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MarkLogic in Four Concepts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05000" y="2094775"/>
            <a:ext cx="5562600" cy="3610398"/>
          </a:xfrm>
          <a:prstGeom prst="rect">
            <a:avLst/>
          </a:prstGeom>
          <a:noFill/>
          <a:ln w="9525">
            <a:noFill/>
            <a:miter lim="800000"/>
            <a:headEnd/>
            <a:tailEnd/>
          </a:ln>
        </p:spPr>
      </p:pic>
      <p:sp>
        <p:nvSpPr>
          <p:cNvPr id="5" name="TextBox 4"/>
          <p:cNvSpPr txBox="1"/>
          <p:nvPr/>
        </p:nvSpPr>
        <p:spPr>
          <a:xfrm>
            <a:off x="40272" y="2401669"/>
            <a:ext cx="1712328" cy="646331"/>
          </a:xfrm>
          <a:prstGeom prst="rect">
            <a:avLst/>
          </a:prstGeom>
          <a:noFill/>
        </p:spPr>
        <p:txBody>
          <a:bodyPr wrap="none" rtlCol="0">
            <a:spAutoFit/>
          </a:bodyPr>
          <a:lstStyle/>
          <a:p>
            <a:pPr algn="r"/>
            <a:r>
              <a:rPr lang="en-US" b="1" dirty="0" smtClean="0">
                <a:latin typeface="Tahoma" pitchFamily="34" charset="0"/>
                <a:cs typeface="Tahoma" pitchFamily="34" charset="0"/>
              </a:rPr>
              <a:t>Unstructured</a:t>
            </a:r>
          </a:p>
          <a:p>
            <a:pPr algn="r"/>
            <a:r>
              <a:rPr lang="en-US" b="1" dirty="0" smtClean="0">
                <a:latin typeface="Tahoma" pitchFamily="34" charset="0"/>
                <a:cs typeface="Tahoma" pitchFamily="34" charset="0"/>
              </a:rPr>
              <a:t>Information</a:t>
            </a:r>
          </a:p>
        </p:txBody>
      </p:sp>
      <p:sp>
        <p:nvSpPr>
          <p:cNvPr id="6" name="TextBox 5"/>
          <p:cNvSpPr txBox="1"/>
          <p:nvPr/>
        </p:nvSpPr>
        <p:spPr>
          <a:xfrm>
            <a:off x="169256" y="4343400"/>
            <a:ext cx="1507144" cy="646331"/>
          </a:xfrm>
          <a:prstGeom prst="rect">
            <a:avLst/>
          </a:prstGeom>
          <a:noFill/>
        </p:spPr>
        <p:txBody>
          <a:bodyPr wrap="none" rtlCol="0">
            <a:spAutoFit/>
          </a:bodyPr>
          <a:lstStyle/>
          <a:p>
            <a:pPr algn="r"/>
            <a:r>
              <a:rPr lang="en-US" b="1" dirty="0" smtClean="0">
                <a:latin typeface="Tahoma" pitchFamily="34" charset="0"/>
                <a:cs typeface="Tahoma" pitchFamily="34" charset="0"/>
              </a:rPr>
              <a:t>Commodity</a:t>
            </a:r>
          </a:p>
          <a:p>
            <a:pPr algn="r"/>
            <a:r>
              <a:rPr lang="en-US" b="1" dirty="0" smtClean="0">
                <a:latin typeface="Tahoma" pitchFamily="34" charset="0"/>
                <a:cs typeface="Tahoma" pitchFamily="34" charset="0"/>
              </a:rPr>
              <a:t>Hardware</a:t>
            </a:r>
          </a:p>
        </p:txBody>
      </p:sp>
      <p:sp>
        <p:nvSpPr>
          <p:cNvPr id="7" name="TextBox 6"/>
          <p:cNvSpPr txBox="1"/>
          <p:nvPr/>
        </p:nvSpPr>
        <p:spPr>
          <a:xfrm>
            <a:off x="7550924" y="4343400"/>
            <a:ext cx="1364476" cy="646331"/>
          </a:xfrm>
          <a:prstGeom prst="rect">
            <a:avLst/>
          </a:prstGeom>
          <a:noFill/>
        </p:spPr>
        <p:txBody>
          <a:bodyPr wrap="none" rtlCol="0">
            <a:spAutoFit/>
          </a:bodyPr>
          <a:lstStyle/>
          <a:p>
            <a:pPr algn="r"/>
            <a:r>
              <a:rPr lang="en-US" b="1" dirty="0" smtClean="0">
                <a:latin typeface="Tahoma" pitchFamily="34" charset="0"/>
                <a:cs typeface="Tahoma" pitchFamily="34" charset="0"/>
              </a:rPr>
              <a:t>Real-Time</a:t>
            </a:r>
          </a:p>
          <a:p>
            <a:pPr algn="r"/>
            <a:r>
              <a:rPr lang="en-US" b="1" dirty="0" smtClean="0">
                <a:latin typeface="Tahoma" pitchFamily="34" charset="0"/>
                <a:cs typeface="Tahoma" pitchFamily="34" charset="0"/>
              </a:rPr>
              <a:t>Speed</a:t>
            </a:r>
          </a:p>
        </p:txBody>
      </p:sp>
      <p:sp>
        <p:nvSpPr>
          <p:cNvPr id="8" name="TextBox 7"/>
          <p:cNvSpPr txBox="1"/>
          <p:nvPr/>
        </p:nvSpPr>
        <p:spPr>
          <a:xfrm>
            <a:off x="7756108" y="2404646"/>
            <a:ext cx="1159292" cy="646331"/>
          </a:xfrm>
          <a:prstGeom prst="rect">
            <a:avLst/>
          </a:prstGeom>
          <a:noFill/>
        </p:spPr>
        <p:txBody>
          <a:bodyPr wrap="none" rtlCol="0">
            <a:spAutoFit/>
          </a:bodyPr>
          <a:lstStyle/>
          <a:p>
            <a:pPr algn="r"/>
            <a:r>
              <a:rPr lang="en-US" b="1" dirty="0" smtClean="0">
                <a:latin typeface="Tahoma" pitchFamily="34" charset="0"/>
                <a:cs typeface="Tahoma" pitchFamily="34" charset="0"/>
              </a:rPr>
              <a:t>Internet</a:t>
            </a:r>
          </a:p>
          <a:p>
            <a:pPr algn="r"/>
            <a:r>
              <a:rPr lang="en-US" b="1" dirty="0" smtClean="0">
                <a:latin typeface="Tahoma" pitchFamily="34" charset="0"/>
                <a:cs typeface="Tahoma" pitchFamily="34" charset="0"/>
              </a:rPr>
              <a:t>Scale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Grp="1" noChangeArrowheads="1"/>
          </p:cNvSpPr>
          <p:nvPr>
            <p:ph type="title"/>
          </p:nvPr>
        </p:nvSpPr>
        <p:spPr>
          <a:xfrm>
            <a:off x="838200" y="274638"/>
            <a:ext cx="8305800" cy="792162"/>
          </a:xfrm>
        </p:spPr>
        <p:txBody>
          <a:bodyPr/>
          <a:lstStyle/>
          <a:p>
            <a:r>
              <a:rPr lang="en-US" dirty="0" smtClean="0"/>
              <a:t>The Industry’s Leading Database for Information Applications</a:t>
            </a:r>
          </a:p>
        </p:txBody>
      </p:sp>
      <p:sp>
        <p:nvSpPr>
          <p:cNvPr id="12" name="Content Placeholder 11"/>
          <p:cNvSpPr>
            <a:spLocks noGrp="1"/>
          </p:cNvSpPr>
          <p:nvPr>
            <p:ph idx="1"/>
          </p:nvPr>
        </p:nvSpPr>
        <p:spPr>
          <a:xfrm>
            <a:off x="838200" y="1981086"/>
            <a:ext cx="7620000" cy="3871912"/>
          </a:xfrm>
        </p:spPr>
        <p:txBody>
          <a:bodyPr/>
          <a:lstStyle/>
          <a:p>
            <a:r>
              <a:rPr lang="en-US" dirty="0" smtClean="0"/>
              <a:t>Document-centric</a:t>
            </a:r>
          </a:p>
          <a:p>
            <a:r>
              <a:rPr lang="en-US" dirty="0" smtClean="0"/>
              <a:t>Transactional</a:t>
            </a:r>
          </a:p>
          <a:p>
            <a:r>
              <a:rPr lang="en-US" dirty="0" smtClean="0"/>
              <a:t>Search-centric</a:t>
            </a:r>
          </a:p>
          <a:p>
            <a:r>
              <a:rPr lang="en-US" dirty="0" smtClean="0"/>
              <a:t>Structure-aware</a:t>
            </a:r>
          </a:p>
          <a:p>
            <a:r>
              <a:rPr lang="en-US" dirty="0" smtClean="0"/>
              <a:t>Schema-agnostic</a:t>
            </a:r>
          </a:p>
          <a:p>
            <a:r>
              <a:rPr lang="en-US" dirty="0" smtClean="0"/>
              <a:t>Standards-based</a:t>
            </a:r>
          </a:p>
          <a:p>
            <a:r>
              <a:rPr lang="en-US" dirty="0" smtClean="0"/>
              <a:t>High performance</a:t>
            </a:r>
          </a:p>
          <a:p>
            <a:r>
              <a:rPr lang="en-US" dirty="0" smtClean="0"/>
              <a:t>Clustered</a:t>
            </a:r>
          </a:p>
          <a:p>
            <a:r>
              <a:rPr lang="en-US" dirty="0" smtClean="0"/>
              <a:t>Database server</a:t>
            </a:r>
          </a:p>
        </p:txBody>
      </p:sp>
      <p:sp>
        <p:nvSpPr>
          <p:cNvPr id="13" name="Text Placeholder 12"/>
          <p:cNvSpPr>
            <a:spLocks noGrp="1"/>
          </p:cNvSpPr>
          <p:nvPr>
            <p:ph type="body" sz="quarter" idx="10"/>
          </p:nvPr>
        </p:nvSpPr>
        <p:spPr>
          <a:xfrm>
            <a:off x="854481" y="1337617"/>
            <a:ext cx="8125132" cy="543202"/>
          </a:xfrm>
        </p:spPr>
        <p:txBody>
          <a:bodyPr anchor="b" anchorCtr="0"/>
          <a:lstStyle/>
          <a:p>
            <a:r>
              <a:rPr lang="en-US" dirty="0" smtClean="0"/>
              <a:t>MarkLogic enables agility, speed and scale</a:t>
            </a:r>
            <a:endParaRPr lang="en-US" dirty="0"/>
          </a:p>
        </p:txBody>
      </p:sp>
      <p:grpSp>
        <p:nvGrpSpPr>
          <p:cNvPr id="2" name="Group 13"/>
          <p:cNvGrpSpPr>
            <a:grpSpLocks noChangeAspect="1"/>
          </p:cNvGrpSpPr>
          <p:nvPr/>
        </p:nvGrpSpPr>
        <p:grpSpPr>
          <a:xfrm>
            <a:off x="6022554" y="2011547"/>
            <a:ext cx="2161422" cy="1828800"/>
            <a:chOff x="7022570" y="2470680"/>
            <a:chExt cx="1461030" cy="1276995"/>
          </a:xfrm>
        </p:grpSpPr>
        <p:pic>
          <p:nvPicPr>
            <p:cNvPr id="6" name="Picture 5" descr="MLServer_disc_icon_v2_2.png"/>
            <p:cNvPicPr>
              <a:picLocks noChangeAspect="1"/>
            </p:cNvPicPr>
            <p:nvPr/>
          </p:nvPicPr>
          <p:blipFill>
            <a:blip r:embed="rId3" cstate="print"/>
            <a:stretch>
              <a:fillRect/>
            </a:stretch>
          </p:blipFill>
          <p:spPr>
            <a:xfrm>
              <a:off x="7022570" y="2470680"/>
              <a:ext cx="1396390" cy="1216152"/>
            </a:xfrm>
            <a:prstGeom prst="rect">
              <a:avLst/>
            </a:prstGeom>
          </p:spPr>
        </p:pic>
        <p:pic>
          <p:nvPicPr>
            <p:cNvPr id="7" name="Picture 6" descr="MLServer_tree_icon.png"/>
            <p:cNvPicPr>
              <a:picLocks noChangeAspect="1"/>
            </p:cNvPicPr>
            <p:nvPr/>
          </p:nvPicPr>
          <p:blipFill>
            <a:blip r:embed="rId4" cstate="print"/>
            <a:stretch>
              <a:fillRect/>
            </a:stretch>
          </p:blipFill>
          <p:spPr>
            <a:xfrm>
              <a:off x="8044005" y="3308080"/>
              <a:ext cx="439595" cy="439595"/>
            </a:xfrm>
            <a:prstGeom prst="rect">
              <a:avLst/>
            </a:prstGeom>
            <a:effectLst>
              <a:outerShdw blurRad="50800" dist="38100" dir="2700000" algn="tl" rotWithShape="0">
                <a:srgbClr val="000000">
                  <a:alpha val="43000"/>
                </a:srgbClr>
              </a:outerShdw>
            </a:effectLst>
          </p:spPr>
        </p:pic>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MarkLogic 4.2 Release</a:t>
            </a:r>
            <a:endParaRPr lang="en-US" dirty="0"/>
          </a:p>
        </p:txBody>
      </p:sp>
      <p:sp>
        <p:nvSpPr>
          <p:cNvPr id="3" name="Content Placeholder 2"/>
          <p:cNvSpPr>
            <a:spLocks noGrp="1"/>
          </p:cNvSpPr>
          <p:nvPr>
            <p:ph idx="1"/>
          </p:nvPr>
        </p:nvSpPr>
        <p:spPr>
          <a:xfrm>
            <a:off x="838200" y="1828800"/>
            <a:ext cx="7620000" cy="4495800"/>
          </a:xfrm>
        </p:spPr>
        <p:txBody>
          <a:bodyPr/>
          <a:lstStyle/>
          <a:p>
            <a:r>
              <a:rPr lang="en-US" dirty="0" smtClean="0"/>
              <a:t>Agility and ease-of-use</a:t>
            </a:r>
          </a:p>
          <a:p>
            <a:pPr lvl="1"/>
            <a:r>
              <a:rPr lang="en-US" dirty="0" smtClean="0"/>
              <a:t>Information Studio – </a:t>
            </a:r>
            <a:r>
              <a:rPr lang="en-US" b="1" i="1" dirty="0" smtClean="0">
                <a:solidFill>
                  <a:schemeClr val="tx2"/>
                </a:solidFill>
              </a:rPr>
              <a:t>new product</a:t>
            </a:r>
          </a:p>
          <a:p>
            <a:pPr lvl="1"/>
            <a:r>
              <a:rPr lang="en-US" dirty="0" smtClean="0"/>
              <a:t>XSLT support</a:t>
            </a:r>
          </a:p>
          <a:p>
            <a:r>
              <a:rPr lang="en-US" dirty="0" smtClean="0"/>
              <a:t>Enterprise-grade robustness</a:t>
            </a:r>
          </a:p>
          <a:p>
            <a:pPr lvl="1"/>
            <a:r>
              <a:rPr lang="en-US" dirty="0" smtClean="0"/>
              <a:t>Replication</a:t>
            </a:r>
          </a:p>
          <a:p>
            <a:pPr lvl="1"/>
            <a:r>
              <a:rPr lang="en-US" dirty="0" smtClean="0"/>
              <a:t>Database rollback</a:t>
            </a:r>
          </a:p>
          <a:p>
            <a:pPr lvl="1"/>
            <a:r>
              <a:rPr lang="en-US" dirty="0" smtClean="0"/>
              <a:t>Failover</a:t>
            </a:r>
          </a:p>
          <a:p>
            <a:pPr lvl="1"/>
            <a:r>
              <a:rPr lang="en-US" dirty="0" smtClean="0"/>
              <a:t>Compartment security</a:t>
            </a:r>
          </a:p>
          <a:p>
            <a:pPr lvl="1"/>
            <a:r>
              <a:rPr lang="en-US" dirty="0" smtClean="0"/>
              <a:t>Password enforcement</a:t>
            </a:r>
          </a:p>
          <a:p>
            <a:r>
              <a:rPr lang="en-US" dirty="0" smtClean="0"/>
              <a:t>Industry-leading search and discovery</a:t>
            </a:r>
          </a:p>
          <a:p>
            <a:pPr lvl="1"/>
            <a:r>
              <a:rPr lang="en-US" dirty="0" smtClean="0"/>
              <a:t>Distinctive terms</a:t>
            </a:r>
          </a:p>
          <a:p>
            <a:pPr lvl="1"/>
            <a:r>
              <a:rPr lang="en-US" dirty="0" smtClean="0"/>
              <a:t>Proximity boost</a:t>
            </a:r>
          </a:p>
        </p:txBody>
      </p:sp>
      <p:sp>
        <p:nvSpPr>
          <p:cNvPr id="4" name="Text Placeholder 3"/>
          <p:cNvSpPr>
            <a:spLocks noGrp="1"/>
          </p:cNvSpPr>
          <p:nvPr>
            <p:ph type="body" sz="quarter" idx="10"/>
          </p:nvPr>
        </p:nvSpPr>
        <p:spPr/>
        <p:txBody>
          <a:bodyPr/>
          <a:lstStyle/>
          <a:p>
            <a:r>
              <a:rPr lang="en-US" dirty="0" smtClean="0"/>
              <a:t>MarkLogic 4.2 provides:</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Information Studio</a:t>
            </a:r>
            <a:endParaRPr lang="en-US" dirty="0"/>
          </a:p>
        </p:txBody>
      </p:sp>
      <p:sp>
        <p:nvSpPr>
          <p:cNvPr id="6" name="Content Placeholder 5"/>
          <p:cNvSpPr>
            <a:spLocks noGrp="1"/>
          </p:cNvSpPr>
          <p:nvPr>
            <p:ph idx="1"/>
          </p:nvPr>
        </p:nvSpPr>
        <p:spPr>
          <a:xfrm>
            <a:off x="838199" y="1837261"/>
            <a:ext cx="4114801" cy="4144963"/>
          </a:xfrm>
        </p:spPr>
        <p:txBody>
          <a:bodyPr/>
          <a:lstStyle/>
          <a:p>
            <a:r>
              <a:rPr lang="en-US" dirty="0" smtClean="0"/>
              <a:t>New product in Application Services 2.0</a:t>
            </a:r>
          </a:p>
          <a:p>
            <a:r>
              <a:rPr lang="en-US" dirty="0" smtClean="0"/>
              <a:t>A browser-based tool to simplify loading content for information applications</a:t>
            </a:r>
          </a:p>
          <a:p>
            <a:r>
              <a:rPr lang="en-US" dirty="0" smtClean="0"/>
              <a:t>Key points:</a:t>
            </a:r>
          </a:p>
          <a:p>
            <a:pPr lvl="1"/>
            <a:r>
              <a:rPr lang="en-US" dirty="0" smtClean="0"/>
              <a:t>Simplify loading process within browser-based UI</a:t>
            </a:r>
          </a:p>
          <a:p>
            <a:pPr lvl="1"/>
            <a:r>
              <a:rPr lang="en-US" dirty="0" smtClean="0"/>
              <a:t>Drag and drop files for easy loading</a:t>
            </a:r>
          </a:p>
          <a:p>
            <a:pPr lvl="1"/>
            <a:r>
              <a:rPr lang="en-US" dirty="0" smtClean="0"/>
              <a:t>Improve efficiency and repeatability of information loading tasks</a:t>
            </a:r>
          </a:p>
        </p:txBody>
      </p:sp>
      <p:sp>
        <p:nvSpPr>
          <p:cNvPr id="10" name="Content Placeholder 9"/>
          <p:cNvSpPr>
            <a:spLocks noGrp="1"/>
          </p:cNvSpPr>
          <p:nvPr>
            <p:ph idx="10"/>
          </p:nvPr>
        </p:nvSpPr>
        <p:spPr/>
        <p:txBody>
          <a:bodyPr/>
          <a:lstStyle/>
          <a:p>
            <a:endParaRPr lang="en-US" dirty="0"/>
          </a:p>
        </p:txBody>
      </p:sp>
      <p:pic>
        <p:nvPicPr>
          <p:cNvPr id="4" name="Picture 3" descr="is-config.png"/>
          <p:cNvPicPr>
            <a:picLocks noChangeAspect="1"/>
          </p:cNvPicPr>
          <p:nvPr/>
        </p:nvPicPr>
        <p:blipFill>
          <a:blip r:embed="rId2" cstate="print"/>
          <a:srcRect/>
          <a:stretch>
            <a:fillRect/>
          </a:stretch>
        </p:blipFill>
        <p:spPr bwMode="auto">
          <a:xfrm>
            <a:off x="5107924" y="1816100"/>
            <a:ext cx="3764654" cy="4119348"/>
          </a:xfrm>
          <a:prstGeom prst="rect">
            <a:avLst/>
          </a:prstGeom>
          <a:ln>
            <a:noFill/>
          </a:ln>
          <a:effectLst>
            <a:outerShdw blurRad="190500" algn="tl" rotWithShape="0">
              <a:srgbClr val="000000">
                <a:alpha val="70000"/>
              </a:srgbClr>
            </a:outerShdw>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arkLogic PPT Master PC 2010_R4">
  <a:themeElements>
    <a:clrScheme name="Custom Colors">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Tahoma" pitchFamily="34" charset="0"/>
            <a:cs typeface="Tahom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73640</TotalTime>
  <Words>687</Words>
  <Application>Microsoft Office PowerPoint</Application>
  <PresentationFormat>On-screen Show (4:3)</PresentationFormat>
  <Paragraphs>201</Paragraphs>
  <Slides>19</Slides>
  <Notes>11</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MarkLogic PPT Master PC 2010_R4</vt:lpstr>
      <vt:lpstr>Introduction to MarkLogic 4.2</vt:lpstr>
      <vt:lpstr>Agenda</vt:lpstr>
      <vt:lpstr>Vertical Market Strategy</vt:lpstr>
      <vt:lpstr>Leverage Valuable Information More Effectively </vt:lpstr>
      <vt:lpstr>Today’s Information Landscape Requires A New Approach</vt:lpstr>
      <vt:lpstr>MarkLogic in Four Concepts</vt:lpstr>
      <vt:lpstr>The Industry’s Leading Database for Information Applications</vt:lpstr>
      <vt:lpstr>MarkLogic 4.2 Release</vt:lpstr>
      <vt:lpstr>Information Studio</vt:lpstr>
      <vt:lpstr>Replication</vt:lpstr>
      <vt:lpstr>Database Rollback: Instantaneous Point-In-Time Recovery</vt:lpstr>
      <vt:lpstr>Failover</vt:lpstr>
      <vt:lpstr>Failover: Existing Functionality</vt:lpstr>
      <vt:lpstr>Failover: A New Option</vt:lpstr>
      <vt:lpstr>Compartment Security</vt:lpstr>
      <vt:lpstr>MarkLogic Technical Indicators</vt:lpstr>
      <vt:lpstr>Thank You</vt:lpstr>
      <vt:lpstr>Examples of Information Applications</vt:lpstr>
      <vt:lpstr>Requirements for Information Applications</vt:lpstr>
    </vt:vector>
  </TitlesOfParts>
  <Company>Mark Logic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kchestnut</dc:creator>
  <cp:lastModifiedBy>CAM</cp:lastModifiedBy>
  <cp:revision>1046</cp:revision>
  <dcterms:created xsi:type="dcterms:W3CDTF">2010-07-08T16:59:12Z</dcterms:created>
  <dcterms:modified xsi:type="dcterms:W3CDTF">2010-11-29T08:47:42Z</dcterms:modified>
</cp:coreProperties>
</file>